
<file path=[Content_Types].xml><?xml version="1.0" encoding="utf-8"?>
<Types xmlns="http://schemas.openxmlformats.org/package/2006/content-types">
  <Default Extension="emf" ContentType="image/x-emf"/>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1" r:id="rId2"/>
  </p:sldMasterIdLst>
  <p:notesMasterIdLst>
    <p:notesMasterId r:id="rId47"/>
  </p:notesMasterIdLst>
  <p:handoutMasterIdLst>
    <p:handoutMasterId r:id="rId48"/>
  </p:handoutMasterIdLst>
  <p:sldIdLst>
    <p:sldId id="264" r:id="rId3"/>
    <p:sldId id="339" r:id="rId4"/>
    <p:sldId id="382" r:id="rId5"/>
    <p:sldId id="383" r:id="rId6"/>
    <p:sldId id="6161" r:id="rId7"/>
    <p:sldId id="6162" r:id="rId8"/>
    <p:sldId id="418" r:id="rId9"/>
    <p:sldId id="342" r:id="rId10"/>
    <p:sldId id="343" r:id="rId11"/>
    <p:sldId id="6163" r:id="rId12"/>
    <p:sldId id="324" r:id="rId13"/>
    <p:sldId id="417" r:id="rId14"/>
    <p:sldId id="6169" r:id="rId15"/>
    <p:sldId id="6170" r:id="rId16"/>
    <p:sldId id="341" r:id="rId17"/>
    <p:sldId id="6157" r:id="rId18"/>
    <p:sldId id="6158" r:id="rId19"/>
    <p:sldId id="6159" r:id="rId20"/>
    <p:sldId id="6160" r:id="rId21"/>
    <p:sldId id="6128" r:id="rId22"/>
    <p:sldId id="6129" r:id="rId23"/>
    <p:sldId id="6130" r:id="rId24"/>
    <p:sldId id="6131" r:id="rId25"/>
    <p:sldId id="6132" r:id="rId26"/>
    <p:sldId id="6145" r:id="rId27"/>
    <p:sldId id="6146" r:id="rId28"/>
    <p:sldId id="6147" r:id="rId29"/>
    <p:sldId id="6148" r:id="rId30"/>
    <p:sldId id="6149" r:id="rId31"/>
    <p:sldId id="6150" r:id="rId32"/>
    <p:sldId id="6152" r:id="rId33"/>
    <p:sldId id="6151" r:id="rId34"/>
    <p:sldId id="6153" r:id="rId35"/>
    <p:sldId id="6154" r:id="rId36"/>
    <p:sldId id="6155" r:id="rId37"/>
    <p:sldId id="6156" r:id="rId38"/>
    <p:sldId id="6136" r:id="rId39"/>
    <p:sldId id="6171" r:id="rId40"/>
    <p:sldId id="6166" r:id="rId41"/>
    <p:sldId id="6164" r:id="rId42"/>
    <p:sldId id="6165" r:id="rId43"/>
    <p:sldId id="6172" r:id="rId44"/>
    <p:sldId id="6168" r:id="rId45"/>
    <p:sldId id="269" r:id="rId4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rystal" initials="GC" lastIdx="1" clrIdx="0">
    <p:extLst>
      <p:ext uri="{19B8F6BF-5375-455C-9EA6-DF929625EA0E}">
        <p15:presenceInfo xmlns:p15="http://schemas.microsoft.com/office/powerpoint/2012/main" userId="Gordon, Cryst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38B"/>
    <a:srgbClr val="71AF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2" autoAdjust="0"/>
    <p:restoredTop sz="83025" autoAdjust="0"/>
  </p:normalViewPr>
  <p:slideViewPr>
    <p:cSldViewPr snapToGrid="0">
      <p:cViewPr varScale="1">
        <p:scale>
          <a:sx n="88" d="100"/>
          <a:sy n="88" d="100"/>
        </p:scale>
        <p:origin x="148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A0BA778-1992-468D-8754-F996B226CC24}" type="datetimeFigureOut">
              <a:rPr lang="en-US" smtClean="0"/>
              <a:t>11/2/2022</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838802D-3382-4DDA-8099-73A1E42A06A0}" type="slidenum">
              <a:rPr lang="en-US" smtClean="0"/>
              <a:t>‹#›</a:t>
            </a:fld>
            <a:endParaRPr lang="en-US" dirty="0"/>
          </a:p>
        </p:txBody>
      </p:sp>
    </p:spTree>
    <p:extLst>
      <p:ext uri="{BB962C8B-B14F-4D97-AF65-F5344CB8AC3E}">
        <p14:creationId xmlns:p14="http://schemas.microsoft.com/office/powerpoint/2010/main" val="1107637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E194CB-0B2D-47E2-81FD-4E16A770C2B5}" type="datetimeFigureOut">
              <a:rPr lang="en-US" smtClean="0"/>
              <a:t>11/2/2022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0FB1307-1F50-4DB0-9CD2-C9A18C8ACC11}" type="slidenum">
              <a:rPr lang="en-US" smtClean="0"/>
              <a:t>‹#›</a:t>
            </a:fld>
            <a:endParaRPr lang="en-US" dirty="0"/>
          </a:p>
        </p:txBody>
      </p:sp>
    </p:spTree>
    <p:extLst>
      <p:ext uri="{BB962C8B-B14F-4D97-AF65-F5344CB8AC3E}">
        <p14:creationId xmlns:p14="http://schemas.microsoft.com/office/powerpoint/2010/main" val="4124869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Custom DAODAS color codes</a:t>
            </a:r>
            <a:r>
              <a:rPr lang="en-US" b="1" baseline="0" dirty="0"/>
              <a:t> is : Red-0 </a:t>
            </a:r>
          </a:p>
          <a:p>
            <a:r>
              <a:rPr lang="en-US" b="1" baseline="0" dirty="0"/>
              <a:t>		      Green-131 </a:t>
            </a:r>
          </a:p>
          <a:p>
            <a:r>
              <a:rPr lang="en-US" b="1" baseline="0" dirty="0"/>
              <a:t>		      Blue-139</a:t>
            </a:r>
            <a:endParaRPr lang="en-US" b="1" dirty="0"/>
          </a:p>
          <a:p>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1</a:t>
            </a:fld>
            <a:endParaRPr lang="en-US" dirty="0"/>
          </a:p>
        </p:txBody>
      </p:sp>
    </p:spTree>
    <p:extLst>
      <p:ext uri="{BB962C8B-B14F-4D97-AF65-F5344CB8AC3E}">
        <p14:creationId xmlns:p14="http://schemas.microsoft.com/office/powerpoint/2010/main" val="209769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FB1307-1F50-4DB0-9CD2-C9A18C8ACC11}" type="slidenum">
              <a:rPr lang="en-US" smtClean="0"/>
              <a:t>15</a:t>
            </a:fld>
            <a:endParaRPr lang="en-US" dirty="0"/>
          </a:p>
        </p:txBody>
      </p:sp>
    </p:spTree>
    <p:extLst>
      <p:ext uri="{BB962C8B-B14F-4D97-AF65-F5344CB8AC3E}">
        <p14:creationId xmlns:p14="http://schemas.microsoft.com/office/powerpoint/2010/main" val="347938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Slide</a:t>
            </a:r>
          </a:p>
        </p:txBody>
      </p:sp>
      <p:sp>
        <p:nvSpPr>
          <p:cNvPr id="4" name="Slide Number Placeholder 3"/>
          <p:cNvSpPr>
            <a:spLocks noGrp="1"/>
          </p:cNvSpPr>
          <p:nvPr>
            <p:ph type="sldNum" sz="quarter" idx="10"/>
          </p:nvPr>
        </p:nvSpPr>
        <p:spPr/>
        <p:txBody>
          <a:bodyPr/>
          <a:lstStyle/>
          <a:p>
            <a:fld id="{60FB1307-1F50-4DB0-9CD2-C9A18C8ACC11}" type="slidenum">
              <a:rPr lang="en-US" smtClean="0"/>
              <a:t>44</a:t>
            </a:fld>
            <a:endParaRPr lang="en-US" dirty="0"/>
          </a:p>
        </p:txBody>
      </p:sp>
    </p:spTree>
    <p:extLst>
      <p:ext uri="{BB962C8B-B14F-4D97-AF65-F5344CB8AC3E}">
        <p14:creationId xmlns:p14="http://schemas.microsoft.com/office/powerpoint/2010/main" val="28108730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AODAS Slide With Header">
    <p:spTree>
      <p:nvGrpSpPr>
        <p:cNvPr id="1" name=""/>
        <p:cNvGrpSpPr/>
        <p:nvPr/>
      </p:nvGrpSpPr>
      <p:grpSpPr>
        <a:xfrm>
          <a:off x="0" y="0"/>
          <a:ext cx="0" cy="0"/>
          <a:chOff x="0" y="0"/>
          <a:chExt cx="0" cy="0"/>
        </a:xfrm>
      </p:grpSpPr>
      <p:grpSp>
        <p:nvGrpSpPr>
          <p:cNvPr id="20" name="Group 19"/>
          <p:cNvGrpSpPr/>
          <p:nvPr userDrawn="1"/>
        </p:nvGrpSpPr>
        <p:grpSpPr>
          <a:xfrm>
            <a:off x="304801" y="148159"/>
            <a:ext cx="11366339" cy="688237"/>
            <a:chOff x="304801" y="148159"/>
            <a:chExt cx="11366339" cy="688237"/>
          </a:xfrm>
        </p:grpSpPr>
        <p:sp>
          <p:nvSpPr>
            <p:cNvPr id="14" name="Title 1"/>
            <p:cNvSpPr txBox="1">
              <a:spLocks/>
            </p:cNvSpPr>
            <p:nvPr/>
          </p:nvSpPr>
          <p:spPr>
            <a:xfrm>
              <a:off x="2336800" y="256800"/>
              <a:ext cx="933434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00838B"/>
                  </a:solidFill>
                </a:rPr>
                <a:t>South Carolina Department of Alcohol and Other Drug Abuse Services</a:t>
              </a:r>
            </a:p>
          </p:txBody>
        </p:sp>
        <p:cxnSp>
          <p:nvCxnSpPr>
            <p:cNvPr id="15" name="Straight Connector 14"/>
            <p:cNvCxnSpPr/>
            <p:nvPr/>
          </p:nvCxnSpPr>
          <p:spPr>
            <a:xfrm>
              <a:off x="304801" y="676148"/>
              <a:ext cx="11338560" cy="34288"/>
            </a:xfrm>
            <a:prstGeom prst="line">
              <a:avLst/>
            </a:prstGeom>
            <a:ln w="34925">
              <a:solidFill>
                <a:srgbClr val="00838B"/>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p:cNvPicPr>
            <p:nvPr/>
          </p:nvPicPr>
          <p:blipFill rotWithShape="1">
            <a:blip r:embed="rId2"/>
            <a:srcRect l="1093" t="2107" r="1046" b="21019"/>
            <a:stretch/>
          </p:blipFill>
          <p:spPr>
            <a:xfrm>
              <a:off x="304804" y="148159"/>
              <a:ext cx="1913694" cy="495300"/>
            </a:xfrm>
            <a:prstGeom prst="rect">
              <a:avLst/>
            </a:prstGeom>
          </p:spPr>
        </p:pic>
      </p:grpSp>
      <p:sp>
        <p:nvSpPr>
          <p:cNvPr id="21" name="Rectangle 20"/>
          <p:cNvSpPr/>
          <p:nvPr userDrawn="1"/>
        </p:nvSpPr>
        <p:spPr>
          <a:xfrm>
            <a:off x="2"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Date Placeholder 3"/>
          <p:cNvSpPr>
            <a:spLocks noGrp="1"/>
          </p:cNvSpPr>
          <p:nvPr>
            <p:ph type="dt" sz="half" idx="2"/>
          </p:nvPr>
        </p:nvSpPr>
        <p:spPr>
          <a:xfrm>
            <a:off x="640080" y="6459789"/>
            <a:ext cx="2472271" cy="365125"/>
          </a:xfrm>
          <a:prstGeom prst="rect">
            <a:avLst/>
          </a:prstGeom>
        </p:spPr>
        <p:txBody>
          <a:bodyPr vert="horz" lIns="91440" tIns="45720" rIns="91440" bIns="45720" rtlCol="0" anchor="ctr"/>
          <a:lstStyle>
            <a:lvl1pPr algn="l">
              <a:defRPr sz="900">
                <a:solidFill>
                  <a:srgbClr val="FFFFFF"/>
                </a:solidFill>
              </a:defRPr>
            </a:lvl1pPr>
          </a:lstStyle>
          <a:p>
            <a:fld id="{65F3D7D0-E308-4D29-88F4-FBB9D65DC599}" type="datetime1">
              <a:rPr lang="en-US" smtClean="0"/>
              <a:t>11/2/2022</a:t>
            </a:fld>
            <a:endParaRPr lang="en-US" dirty="0"/>
          </a:p>
        </p:txBody>
      </p:sp>
      <p:sp>
        <p:nvSpPr>
          <p:cNvPr id="23" name="Slide Number Placeholder 5"/>
          <p:cNvSpPr>
            <a:spLocks noGrp="1"/>
          </p:cNvSpPr>
          <p:nvPr>
            <p:ph type="sldNum" sz="quarter" idx="4"/>
          </p:nvPr>
        </p:nvSpPr>
        <p:spPr>
          <a:xfrm>
            <a:off x="10287000" y="6459789"/>
            <a:ext cx="1312025" cy="365125"/>
          </a:xfrm>
          <a:prstGeom prst="rect">
            <a:avLst/>
          </a:prstGeom>
        </p:spPr>
        <p:txBody>
          <a:bodyPr vert="horz" lIns="91440" tIns="45720" rIns="91440" bIns="45720" rtlCol="0" anchor="ctr"/>
          <a:lstStyle>
            <a:lvl1pPr algn="r">
              <a:defRPr sz="1050">
                <a:solidFill>
                  <a:srgbClr val="FFFFFF"/>
                </a:solidFill>
              </a:defRPr>
            </a:lvl1pPr>
          </a:lstStyle>
          <a:p>
            <a:fld id="{A339896C-E2EF-470F-BA91-85D676E592B3}" type="slidenum">
              <a:rPr lang="en-US" smtClean="0"/>
              <a:t>‹#›</a:t>
            </a:fld>
            <a:endParaRPr lang="en-US" dirty="0"/>
          </a:p>
        </p:txBody>
      </p:sp>
    </p:spTree>
    <p:extLst>
      <p:ext uri="{BB962C8B-B14F-4D97-AF65-F5344CB8AC3E}">
        <p14:creationId xmlns:p14="http://schemas.microsoft.com/office/powerpoint/2010/main" val="783708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43967" y="200495"/>
            <a:ext cx="10904063" cy="283283"/>
          </a:xfrm>
        </p:spPr>
        <p:txBody>
          <a:bodyPr lIns="0" tIns="0" rIns="0" bIns="0"/>
          <a:lstStyle>
            <a:lvl1pPr>
              <a:defRPr sz="1841"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11/2/2022</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478636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11/2/2022</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219468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AODAS Slide With Header2">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79" y="1845734"/>
            <a:ext cx="10058401"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8" name="Group 17"/>
          <p:cNvGrpSpPr/>
          <p:nvPr userDrawn="1"/>
        </p:nvGrpSpPr>
        <p:grpSpPr>
          <a:xfrm>
            <a:off x="304801" y="148159"/>
            <a:ext cx="11366339" cy="688237"/>
            <a:chOff x="304801" y="148159"/>
            <a:chExt cx="11366339" cy="688237"/>
          </a:xfrm>
        </p:grpSpPr>
        <p:sp>
          <p:nvSpPr>
            <p:cNvPr id="19" name="Title 1"/>
            <p:cNvSpPr txBox="1">
              <a:spLocks/>
            </p:cNvSpPr>
            <p:nvPr/>
          </p:nvSpPr>
          <p:spPr>
            <a:xfrm>
              <a:off x="2336800" y="256800"/>
              <a:ext cx="933434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00838B"/>
                  </a:solidFill>
                </a:rPr>
                <a:t>South Carolina Department of Alcohol and Other Drug Abuse Services</a:t>
              </a:r>
            </a:p>
          </p:txBody>
        </p:sp>
        <p:cxnSp>
          <p:nvCxnSpPr>
            <p:cNvPr id="20" name="Straight Connector 19"/>
            <p:cNvCxnSpPr/>
            <p:nvPr/>
          </p:nvCxnSpPr>
          <p:spPr>
            <a:xfrm>
              <a:off x="304801" y="676148"/>
              <a:ext cx="11338560" cy="34288"/>
            </a:xfrm>
            <a:prstGeom prst="line">
              <a:avLst/>
            </a:prstGeom>
            <a:ln w="34925">
              <a:solidFill>
                <a:srgbClr val="00838B"/>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p:cNvPicPr>
            <p:nvPr/>
          </p:nvPicPr>
          <p:blipFill rotWithShape="1">
            <a:blip r:embed="rId2"/>
            <a:srcRect l="1093" t="2107" r="1046" b="21019"/>
            <a:stretch/>
          </p:blipFill>
          <p:spPr>
            <a:xfrm>
              <a:off x="304804" y="148159"/>
              <a:ext cx="1913694" cy="495300"/>
            </a:xfrm>
            <a:prstGeom prst="rect">
              <a:avLst/>
            </a:prstGeom>
          </p:spPr>
        </p:pic>
      </p:grpSp>
      <p:sp>
        <p:nvSpPr>
          <p:cNvPr id="22" name="Rectangle 21"/>
          <p:cNvSpPr/>
          <p:nvPr userDrawn="1"/>
        </p:nvSpPr>
        <p:spPr>
          <a:xfrm>
            <a:off x="2"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Date Placeholder 3"/>
          <p:cNvSpPr>
            <a:spLocks noGrp="1"/>
          </p:cNvSpPr>
          <p:nvPr>
            <p:ph type="dt" sz="half" idx="2"/>
          </p:nvPr>
        </p:nvSpPr>
        <p:spPr>
          <a:xfrm>
            <a:off x="640080" y="6459789"/>
            <a:ext cx="2472271" cy="365125"/>
          </a:xfrm>
          <a:prstGeom prst="rect">
            <a:avLst/>
          </a:prstGeom>
        </p:spPr>
        <p:txBody>
          <a:bodyPr vert="horz" lIns="91440" tIns="45720" rIns="91440" bIns="45720" rtlCol="0" anchor="ctr"/>
          <a:lstStyle>
            <a:lvl1pPr algn="l">
              <a:defRPr sz="900">
                <a:solidFill>
                  <a:srgbClr val="FFFFFF"/>
                </a:solidFill>
              </a:defRPr>
            </a:lvl1pPr>
          </a:lstStyle>
          <a:p>
            <a:fld id="{63CB888A-206F-45AF-950E-B021DFB8B450}" type="datetime1">
              <a:rPr lang="en-US" smtClean="0"/>
              <a:t>11/2/2022</a:t>
            </a:fld>
            <a:endParaRPr lang="en-US" dirty="0"/>
          </a:p>
        </p:txBody>
      </p:sp>
      <p:sp>
        <p:nvSpPr>
          <p:cNvPr id="24" name="Slide Number Placeholder 5"/>
          <p:cNvSpPr>
            <a:spLocks noGrp="1"/>
          </p:cNvSpPr>
          <p:nvPr>
            <p:ph type="sldNum" sz="quarter" idx="4"/>
          </p:nvPr>
        </p:nvSpPr>
        <p:spPr>
          <a:xfrm>
            <a:off x="10287000" y="6459789"/>
            <a:ext cx="1312025" cy="365125"/>
          </a:xfrm>
          <a:prstGeom prst="rect">
            <a:avLst/>
          </a:prstGeom>
        </p:spPr>
        <p:txBody>
          <a:bodyPr vert="horz" lIns="91440" tIns="45720" rIns="91440" bIns="45720" rtlCol="0" anchor="ctr"/>
          <a:lstStyle>
            <a:lvl1pPr algn="r">
              <a:defRPr sz="1050">
                <a:solidFill>
                  <a:srgbClr val="FFFFFF"/>
                </a:solidFill>
              </a:defRPr>
            </a:lvl1pPr>
          </a:lstStyle>
          <a:p>
            <a:fld id="{A339896C-E2EF-470F-BA91-85D676E592B3}" type="slidenum">
              <a:rPr lang="en-US" smtClean="0"/>
              <a:t>‹#›</a:t>
            </a:fld>
            <a:endParaRPr lang="en-US" dirty="0"/>
          </a:p>
        </p:txBody>
      </p:sp>
    </p:spTree>
    <p:extLst>
      <p:ext uri="{BB962C8B-B14F-4D97-AF65-F5344CB8AC3E}">
        <p14:creationId xmlns:p14="http://schemas.microsoft.com/office/powerpoint/2010/main" val="1277484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AODAS Slide With Header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79" y="1845734"/>
            <a:ext cx="10058401" cy="402336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6" name="Group 15"/>
          <p:cNvGrpSpPr/>
          <p:nvPr userDrawn="1"/>
        </p:nvGrpSpPr>
        <p:grpSpPr>
          <a:xfrm>
            <a:off x="304801" y="148159"/>
            <a:ext cx="11366339" cy="688237"/>
            <a:chOff x="304801" y="148159"/>
            <a:chExt cx="11366339" cy="688237"/>
          </a:xfrm>
        </p:grpSpPr>
        <p:sp>
          <p:nvSpPr>
            <p:cNvPr id="17" name="Title 1"/>
            <p:cNvSpPr txBox="1">
              <a:spLocks/>
            </p:cNvSpPr>
            <p:nvPr/>
          </p:nvSpPr>
          <p:spPr>
            <a:xfrm>
              <a:off x="2336800" y="256800"/>
              <a:ext cx="933434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00838B"/>
                  </a:solidFill>
                </a:rPr>
                <a:t>South Carolina Department of Alcohol and Other Drug Abuse Services</a:t>
              </a:r>
            </a:p>
          </p:txBody>
        </p:sp>
        <p:cxnSp>
          <p:nvCxnSpPr>
            <p:cNvPr id="18" name="Straight Connector 17"/>
            <p:cNvCxnSpPr/>
            <p:nvPr/>
          </p:nvCxnSpPr>
          <p:spPr>
            <a:xfrm>
              <a:off x="304801" y="676148"/>
              <a:ext cx="11338560" cy="34288"/>
            </a:xfrm>
            <a:prstGeom prst="line">
              <a:avLst/>
            </a:prstGeom>
            <a:ln w="34925">
              <a:solidFill>
                <a:srgbClr val="00838B"/>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p:cNvPicPr>
            <p:nvPr/>
          </p:nvPicPr>
          <p:blipFill rotWithShape="1">
            <a:blip r:embed="rId2"/>
            <a:srcRect l="1093" t="2107" r="1046" b="21019"/>
            <a:stretch/>
          </p:blipFill>
          <p:spPr>
            <a:xfrm>
              <a:off x="304804" y="148159"/>
              <a:ext cx="1913694" cy="495300"/>
            </a:xfrm>
            <a:prstGeom prst="rect">
              <a:avLst/>
            </a:prstGeom>
          </p:spPr>
        </p:pic>
      </p:grpSp>
      <p:sp>
        <p:nvSpPr>
          <p:cNvPr id="21" name="Date Placeholder 3"/>
          <p:cNvSpPr>
            <a:spLocks noGrp="1"/>
          </p:cNvSpPr>
          <p:nvPr>
            <p:ph type="dt" sz="half" idx="2"/>
          </p:nvPr>
        </p:nvSpPr>
        <p:spPr>
          <a:xfrm>
            <a:off x="640080" y="6459789"/>
            <a:ext cx="2472271" cy="365125"/>
          </a:xfrm>
          <a:prstGeom prst="rect">
            <a:avLst/>
          </a:prstGeom>
        </p:spPr>
        <p:txBody>
          <a:bodyPr vert="horz" lIns="91440" tIns="45720" rIns="91440" bIns="45720" rtlCol="0" anchor="ctr"/>
          <a:lstStyle>
            <a:lvl1pPr algn="l">
              <a:defRPr sz="900">
                <a:solidFill>
                  <a:srgbClr val="FFFFFF"/>
                </a:solidFill>
              </a:defRPr>
            </a:lvl1pPr>
          </a:lstStyle>
          <a:p>
            <a:fld id="{D32C9CBE-BB3D-4D4A-BBA2-C9CC33C12E4A}" type="datetime1">
              <a:rPr lang="en-US" smtClean="0"/>
              <a:t>11/2/2022</a:t>
            </a:fld>
            <a:endParaRPr lang="en-US" dirty="0"/>
          </a:p>
        </p:txBody>
      </p:sp>
      <p:sp>
        <p:nvSpPr>
          <p:cNvPr id="22" name="Slide Number Placeholder 5"/>
          <p:cNvSpPr>
            <a:spLocks noGrp="1"/>
          </p:cNvSpPr>
          <p:nvPr>
            <p:ph type="sldNum" sz="quarter" idx="4"/>
          </p:nvPr>
        </p:nvSpPr>
        <p:spPr>
          <a:xfrm>
            <a:off x="10287000" y="6459789"/>
            <a:ext cx="1312025" cy="365125"/>
          </a:xfrm>
          <a:prstGeom prst="rect">
            <a:avLst/>
          </a:prstGeom>
        </p:spPr>
        <p:txBody>
          <a:bodyPr vert="horz" lIns="91440" tIns="45720" rIns="91440" bIns="45720" rtlCol="0" anchor="ctr"/>
          <a:lstStyle>
            <a:lvl1pPr algn="r">
              <a:defRPr sz="1050">
                <a:solidFill>
                  <a:srgbClr val="FFFFFF"/>
                </a:solidFill>
              </a:defRPr>
            </a:lvl1pPr>
          </a:lstStyle>
          <a:p>
            <a:fld id="{A339896C-E2EF-470F-BA91-85D676E592B3}" type="slidenum">
              <a:rPr lang="en-US" smtClean="0"/>
              <a:t>‹#›</a:t>
            </a:fld>
            <a:endParaRPr lang="en-US" dirty="0"/>
          </a:p>
        </p:txBody>
      </p:sp>
    </p:spTree>
    <p:extLst>
      <p:ext uri="{BB962C8B-B14F-4D97-AF65-F5344CB8AC3E}">
        <p14:creationId xmlns:p14="http://schemas.microsoft.com/office/powerpoint/2010/main" val="1347785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ODAS Master No Header">
    <p:spTree>
      <p:nvGrpSpPr>
        <p:cNvPr id="1" name=""/>
        <p:cNvGrpSpPr/>
        <p:nvPr/>
      </p:nvGrpSpPr>
      <p:grpSpPr>
        <a:xfrm>
          <a:off x="0" y="0"/>
          <a:ext cx="0" cy="0"/>
          <a:chOff x="0" y="0"/>
          <a:chExt cx="0" cy="0"/>
        </a:xfrm>
      </p:grpSpPr>
      <p:sp>
        <p:nvSpPr>
          <p:cNvPr id="9" name="Rectangle 8"/>
          <p:cNvSpPr/>
          <p:nvPr userDrawn="1"/>
        </p:nvSpPr>
        <p:spPr>
          <a:xfrm>
            <a:off x="2"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Date Placeholder 3"/>
          <p:cNvSpPr>
            <a:spLocks noGrp="1"/>
          </p:cNvSpPr>
          <p:nvPr>
            <p:ph type="dt" sz="half" idx="2"/>
          </p:nvPr>
        </p:nvSpPr>
        <p:spPr>
          <a:xfrm>
            <a:off x="640080" y="6459789"/>
            <a:ext cx="2472271" cy="365125"/>
          </a:xfrm>
          <a:prstGeom prst="rect">
            <a:avLst/>
          </a:prstGeom>
        </p:spPr>
        <p:txBody>
          <a:bodyPr vert="horz" lIns="91440" tIns="45720" rIns="91440" bIns="45720" rtlCol="0" anchor="ctr"/>
          <a:lstStyle>
            <a:lvl1pPr algn="l">
              <a:defRPr sz="900">
                <a:solidFill>
                  <a:srgbClr val="FFFFFF"/>
                </a:solidFill>
              </a:defRPr>
            </a:lvl1pPr>
          </a:lstStyle>
          <a:p>
            <a:fld id="{ED02A1B5-AED9-4ED2-876C-3A6D7FD53219}" type="datetime1">
              <a:rPr lang="en-US" smtClean="0"/>
              <a:t>11/2/2022</a:t>
            </a:fld>
            <a:endParaRPr lang="en-US" dirty="0"/>
          </a:p>
        </p:txBody>
      </p:sp>
      <p:sp>
        <p:nvSpPr>
          <p:cNvPr id="11" name="Slide Number Placeholder 5"/>
          <p:cNvSpPr>
            <a:spLocks noGrp="1"/>
          </p:cNvSpPr>
          <p:nvPr>
            <p:ph type="sldNum" sz="quarter" idx="4"/>
          </p:nvPr>
        </p:nvSpPr>
        <p:spPr>
          <a:xfrm>
            <a:off x="10287000" y="6459789"/>
            <a:ext cx="1312025" cy="365125"/>
          </a:xfrm>
          <a:prstGeom prst="rect">
            <a:avLst/>
          </a:prstGeom>
        </p:spPr>
        <p:txBody>
          <a:bodyPr vert="horz" lIns="91440" tIns="45720" rIns="91440" bIns="45720" rtlCol="0" anchor="ctr"/>
          <a:lstStyle>
            <a:lvl1pPr algn="r">
              <a:defRPr sz="1050">
                <a:solidFill>
                  <a:srgbClr val="FFFFFF"/>
                </a:solidFill>
              </a:defRPr>
            </a:lvl1pPr>
          </a:lstStyle>
          <a:p>
            <a:fld id="{A339896C-E2EF-470F-BA91-85D676E592B3}" type="slidenum">
              <a:rPr lang="en-US" smtClean="0"/>
              <a:t>‹#›</a:t>
            </a:fld>
            <a:endParaRPr lang="en-US" dirty="0"/>
          </a:p>
        </p:txBody>
      </p:sp>
    </p:spTree>
    <p:extLst>
      <p:ext uri="{BB962C8B-B14F-4D97-AF65-F5344CB8AC3E}">
        <p14:creationId xmlns:p14="http://schemas.microsoft.com/office/powerpoint/2010/main" val="4181976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Wednesday, November 2, 2022</a:t>
            </a:fld>
            <a:endParaRPr lang="en-US" dirty="0"/>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1013968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Wednesday, November 2, 2022</a:t>
            </a:fld>
            <a:endParaRPr lang="en-US" dirty="0"/>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dirty="0"/>
          </a:p>
        </p:txBody>
      </p:sp>
    </p:spTree>
    <p:extLst>
      <p:ext uri="{BB962C8B-B14F-4D97-AF65-F5344CB8AC3E}">
        <p14:creationId xmlns:p14="http://schemas.microsoft.com/office/powerpoint/2010/main" val="737776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154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11/2/2022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167424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43967" y="200495"/>
            <a:ext cx="10904063" cy="283283"/>
          </a:xfrm>
        </p:spPr>
        <p:txBody>
          <a:bodyPr lIns="0" tIns="0" rIns="0" bIns="0"/>
          <a:lstStyle>
            <a:lvl1pPr>
              <a:defRPr sz="1841"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11/2/2022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101579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43967" y="200495"/>
            <a:ext cx="10904063" cy="283283"/>
          </a:xfrm>
        </p:spPr>
        <p:txBody>
          <a:bodyPr lIns="0" tIns="0" rIns="0" bIns="0"/>
          <a:lstStyle>
            <a:lvl1pPr>
              <a:defRPr sz="1841" b="0"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11/2/2022</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485722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jp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2790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8" r:id="rId3"/>
    <p:sldLayoutId id="2147483687" r:id="rId4"/>
    <p:sldLayoutId id="2147483689" r:id="rId5"/>
    <p:sldLayoutId id="2147483690" r:id="rId6"/>
  </p:sldLayoutIdLst>
  <p:hf sldNum="0" hdr="0" ft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7" cstate="print"/>
            <a:stretch>
              <a:fillRect/>
            </a:stretch>
          </a:blipFill>
        </p:spPr>
        <p:txBody>
          <a:bodyPr wrap="square" lIns="0" tIns="0" rIns="0" bIns="0" rtlCol="0"/>
          <a:lstStyle/>
          <a:p>
            <a:endParaRPr sz="1227" dirty="0"/>
          </a:p>
        </p:txBody>
      </p:sp>
      <p:sp>
        <p:nvSpPr>
          <p:cNvPr id="17" name="bk object 17"/>
          <p:cNvSpPr/>
          <p:nvPr/>
        </p:nvSpPr>
        <p:spPr>
          <a:xfrm>
            <a:off x="0" y="0"/>
            <a:ext cx="12192000" cy="6858000"/>
          </a:xfrm>
          <a:custGeom>
            <a:avLst/>
            <a:gdLst/>
            <a:ahLst/>
            <a:cxnLst/>
            <a:rect l="l" t="t" r="r" b="b"/>
            <a:pathLst>
              <a:path w="7772400" h="10058400">
                <a:moveTo>
                  <a:pt x="0" y="10058400"/>
                </a:moveTo>
                <a:lnTo>
                  <a:pt x="7772400" y="10058400"/>
                </a:lnTo>
                <a:lnTo>
                  <a:pt x="7772400" y="0"/>
                </a:lnTo>
                <a:lnTo>
                  <a:pt x="0" y="0"/>
                </a:lnTo>
                <a:lnTo>
                  <a:pt x="0" y="10058400"/>
                </a:lnTo>
                <a:close/>
              </a:path>
            </a:pathLst>
          </a:custGeom>
          <a:solidFill>
            <a:srgbClr val="000000">
              <a:alpha val="82908"/>
            </a:srgbClr>
          </a:solidFill>
        </p:spPr>
        <p:txBody>
          <a:bodyPr wrap="square" lIns="0" tIns="0" rIns="0" bIns="0" rtlCol="0"/>
          <a:lstStyle/>
          <a:p>
            <a:endParaRPr sz="1227" dirty="0"/>
          </a:p>
        </p:txBody>
      </p:sp>
      <p:sp>
        <p:nvSpPr>
          <p:cNvPr id="18" name="bk object 18"/>
          <p:cNvSpPr/>
          <p:nvPr/>
        </p:nvSpPr>
        <p:spPr>
          <a:xfrm>
            <a:off x="9412810" y="152921"/>
            <a:ext cx="2780055" cy="203489"/>
          </a:xfrm>
          <a:custGeom>
            <a:avLst/>
            <a:gdLst/>
            <a:ahLst/>
            <a:cxnLst/>
            <a:rect l="l" t="t" r="r" b="b"/>
            <a:pathLst>
              <a:path w="1772284" h="298450">
                <a:moveTo>
                  <a:pt x="0" y="297946"/>
                </a:moveTo>
                <a:lnTo>
                  <a:pt x="1771733" y="297946"/>
                </a:lnTo>
                <a:lnTo>
                  <a:pt x="1771733" y="0"/>
                </a:lnTo>
                <a:lnTo>
                  <a:pt x="0" y="0"/>
                </a:lnTo>
                <a:lnTo>
                  <a:pt x="0" y="297946"/>
                </a:lnTo>
                <a:close/>
              </a:path>
            </a:pathLst>
          </a:custGeom>
          <a:solidFill>
            <a:srgbClr val="FFFFFF"/>
          </a:solidFill>
        </p:spPr>
        <p:txBody>
          <a:bodyPr wrap="square" lIns="0" tIns="0" rIns="0" bIns="0" rtlCol="0"/>
          <a:lstStyle/>
          <a:p>
            <a:endParaRPr sz="1227" dirty="0"/>
          </a:p>
        </p:txBody>
      </p:sp>
      <p:sp>
        <p:nvSpPr>
          <p:cNvPr id="19" name="bk object 19"/>
          <p:cNvSpPr/>
          <p:nvPr/>
        </p:nvSpPr>
        <p:spPr>
          <a:xfrm>
            <a:off x="10149956" y="160191"/>
            <a:ext cx="2042957" cy="188768"/>
          </a:xfrm>
          <a:custGeom>
            <a:avLst/>
            <a:gdLst/>
            <a:ahLst/>
            <a:cxnLst/>
            <a:rect l="l" t="t" r="r" b="b"/>
            <a:pathLst>
              <a:path w="1302384" h="276859">
                <a:moveTo>
                  <a:pt x="0" y="276621"/>
                </a:moveTo>
                <a:lnTo>
                  <a:pt x="1301803" y="276621"/>
                </a:lnTo>
                <a:lnTo>
                  <a:pt x="1301803" y="0"/>
                </a:lnTo>
                <a:lnTo>
                  <a:pt x="0" y="0"/>
                </a:lnTo>
                <a:lnTo>
                  <a:pt x="0" y="276621"/>
                </a:lnTo>
                <a:close/>
              </a:path>
            </a:pathLst>
          </a:custGeom>
          <a:solidFill>
            <a:srgbClr val="FFFFFF"/>
          </a:solidFill>
        </p:spPr>
        <p:txBody>
          <a:bodyPr wrap="square" lIns="0" tIns="0" rIns="0" bIns="0" rtlCol="0"/>
          <a:lstStyle/>
          <a:p>
            <a:endParaRPr sz="1227" dirty="0"/>
          </a:p>
        </p:txBody>
      </p:sp>
      <p:sp>
        <p:nvSpPr>
          <p:cNvPr id="2" name="Holder 2"/>
          <p:cNvSpPr>
            <a:spLocks noGrp="1"/>
          </p:cNvSpPr>
          <p:nvPr>
            <p:ph type="title"/>
          </p:nvPr>
        </p:nvSpPr>
        <p:spPr>
          <a:xfrm>
            <a:off x="643967" y="200495"/>
            <a:ext cx="10904063" cy="415498"/>
          </a:xfrm>
          <a:prstGeom prst="rect">
            <a:avLst/>
          </a:prstGeom>
        </p:spPr>
        <p:txBody>
          <a:bodyPr wrap="square" lIns="0" tIns="0" rIns="0" bIns="0">
            <a:spAutoFit/>
          </a:bodyPr>
          <a:lstStyle>
            <a:lvl1pPr>
              <a:defRPr sz="2700" b="0" i="0">
                <a:solidFill>
                  <a:schemeClr val="bg1"/>
                </a:solidFill>
                <a:latin typeface="Calibri"/>
                <a:cs typeface="Calibri"/>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11/2/2022</a:t>
            </a:fld>
            <a:endParaRPr lang="en-US" dirty="0"/>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5716726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p:txStyles>
    <p:titleStyle>
      <a:lvl1pPr>
        <a:defRPr>
          <a:latin typeface="+mj-lt"/>
          <a:ea typeface="+mj-ea"/>
          <a:cs typeface="+mj-cs"/>
        </a:defRPr>
      </a:lvl1pPr>
    </p:titleStyle>
    <p:body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bodyStyle>
    <p:other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hyperlink" Target="https://www.daodas.sc.gov/services/prevention/merchant-initiatives/"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mailto:prevention@daodas.sc.gov"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ncweb.pire.org/scdocuments/"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hyperlink" Target="https://ncweb.pire.org/"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26.emf"/><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hyperlink" Target="https://www.cadca.org/forum2023/registration" TargetMode="External"/><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lifesaversconference.org/registration/" TargetMode="External"/><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rx-summit.com/rates"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hyperlink" Target="https://www.nllea.org/hom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emergingdrugtrends.com/about" TargetMode="Externa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hyperlink" Target="http://www.scoutoftheirhands.org/training-events--registration.html"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hyperlink" Target="mailto:daodas.stepprogram@daodas.sc.gov"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3005C2EC-2CCF-4280-9D09-F8564F257F25}" type="datetime1">
              <a:rPr lang="en-US" smtClean="0"/>
              <a:t>11/2/2022</a:t>
            </a:fld>
            <a:endParaRPr lang="en-US" dirty="0"/>
          </a:p>
        </p:txBody>
      </p:sp>
      <p:sp>
        <p:nvSpPr>
          <p:cNvPr id="4" name="Title 1"/>
          <p:cNvSpPr txBox="1">
            <a:spLocks/>
          </p:cNvSpPr>
          <p:nvPr/>
        </p:nvSpPr>
        <p:spPr>
          <a:xfrm>
            <a:off x="609600" y="3213100"/>
            <a:ext cx="10989426" cy="1312863"/>
          </a:xfrm>
          <a:prstGeom prst="rect">
            <a:avLst/>
          </a:prstGeom>
        </p:spPr>
        <p:txBody>
          <a:bodyPr anchor="ctr" anchorCtr="1">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b="1" dirty="0">
                <a:solidFill>
                  <a:srgbClr val="00838B"/>
                </a:solidFill>
              </a:rPr>
              <a:t>Updates</a:t>
            </a:r>
          </a:p>
        </p:txBody>
      </p:sp>
      <p:sp>
        <p:nvSpPr>
          <p:cNvPr id="5" name="Subtitle 2"/>
          <p:cNvSpPr txBox="1">
            <a:spLocks/>
          </p:cNvSpPr>
          <p:nvPr/>
        </p:nvSpPr>
        <p:spPr>
          <a:xfrm>
            <a:off x="609600" y="5151863"/>
            <a:ext cx="10972800" cy="1483112"/>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200" b="1" dirty="0">
                <a:solidFill>
                  <a:schemeClr val="tx2">
                    <a:lumMod val="50000"/>
                  </a:schemeClr>
                </a:solidFill>
              </a:rPr>
              <a:t>Michelle Nienhius, MPH</a:t>
            </a:r>
          </a:p>
          <a:p>
            <a:pPr algn="ctr"/>
            <a:r>
              <a:rPr lang="en-US" sz="2200" b="1" dirty="0">
                <a:solidFill>
                  <a:schemeClr val="tx2">
                    <a:lumMod val="50000"/>
                  </a:schemeClr>
                </a:solidFill>
              </a:rPr>
              <a:t>Manager, Division of Prevention and Intervention Services</a:t>
            </a:r>
          </a:p>
          <a:p>
            <a:pPr algn="ctr"/>
            <a:r>
              <a:rPr lang="en-US" sz="2200" b="1" dirty="0">
                <a:solidFill>
                  <a:schemeClr val="tx2">
                    <a:lumMod val="50000"/>
                  </a:schemeClr>
                </a:solidFill>
              </a:rPr>
              <a:t>November 3, 2022</a:t>
            </a:r>
          </a:p>
        </p:txBody>
      </p:sp>
      <p:cxnSp>
        <p:nvCxnSpPr>
          <p:cNvPr id="6" name="Straight Connector 5"/>
          <p:cNvCxnSpPr/>
          <p:nvPr/>
        </p:nvCxnSpPr>
        <p:spPr>
          <a:xfrm>
            <a:off x="609600" y="3060700"/>
            <a:ext cx="10972800" cy="17248"/>
          </a:xfrm>
          <a:prstGeom prst="line">
            <a:avLst/>
          </a:prstGeom>
          <a:ln w="12700">
            <a:solidFill>
              <a:srgbClr val="00838B"/>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09600" y="4627856"/>
            <a:ext cx="10972800" cy="0"/>
          </a:xfrm>
          <a:prstGeom prst="line">
            <a:avLst/>
          </a:prstGeom>
          <a:ln w="12700">
            <a:solidFill>
              <a:srgbClr val="00838B"/>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3308182" y="1024394"/>
            <a:ext cx="5575636" cy="1841338"/>
          </a:xfrm>
          <a:prstGeom prst="rect">
            <a:avLst/>
          </a:prstGeom>
        </p:spPr>
      </p:pic>
    </p:spTree>
    <p:extLst>
      <p:ext uri="{BB962C8B-B14F-4D97-AF65-F5344CB8AC3E}">
        <p14:creationId xmlns:p14="http://schemas.microsoft.com/office/powerpoint/2010/main" val="24387572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F687C0A-99EE-4A68-A9F2-F1CF1F7BF292}"/>
              </a:ext>
            </a:extLst>
          </p:cNvPr>
          <p:cNvPicPr>
            <a:picLocks noGrp="1" noChangeAspect="1"/>
          </p:cNvPicPr>
          <p:nvPr>
            <p:ph idx="1"/>
          </p:nvPr>
        </p:nvPicPr>
        <p:blipFill>
          <a:blip r:embed="rId2"/>
          <a:stretch>
            <a:fillRect/>
          </a:stretch>
        </p:blipFill>
        <p:spPr>
          <a:xfrm>
            <a:off x="762001" y="840285"/>
            <a:ext cx="10369170" cy="5832658"/>
          </a:xfrm>
          <a:prstGeom prst="rect">
            <a:avLst/>
          </a:prstGeom>
        </p:spPr>
      </p:pic>
      <p:sp>
        <p:nvSpPr>
          <p:cNvPr id="3" name="Date Placeholder 2">
            <a:extLst>
              <a:ext uri="{FF2B5EF4-FFF2-40B4-BE49-F238E27FC236}">
                <a16:creationId xmlns:a16="http://schemas.microsoft.com/office/drawing/2014/main" id="{D191140D-25F5-4760-9FE6-2C0508708DB6}"/>
              </a:ext>
            </a:extLst>
          </p:cNvPr>
          <p:cNvSpPr>
            <a:spLocks noGrp="1"/>
          </p:cNvSpPr>
          <p:nvPr>
            <p:ph type="dt" sz="half" idx="2"/>
          </p:nvPr>
        </p:nvSpPr>
        <p:spPr/>
        <p:txBody>
          <a:bodyPr/>
          <a:lstStyle/>
          <a:p>
            <a:fld id="{D32C9CBE-BB3D-4D4A-BBA2-C9CC33C12E4A}" type="datetime1">
              <a:rPr lang="en-US" smtClean="0"/>
              <a:t>11/2/2022</a:t>
            </a:fld>
            <a:endParaRPr lang="en-US" dirty="0"/>
          </a:p>
        </p:txBody>
      </p:sp>
    </p:spTree>
    <p:extLst>
      <p:ext uri="{BB962C8B-B14F-4D97-AF65-F5344CB8AC3E}">
        <p14:creationId xmlns:p14="http://schemas.microsoft.com/office/powerpoint/2010/main" val="3577976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C8EF65-5DE5-4296-A3BD-3854B172734E}"/>
              </a:ext>
            </a:extLst>
          </p:cNvPr>
          <p:cNvSpPr/>
          <p:nvPr/>
        </p:nvSpPr>
        <p:spPr>
          <a:xfrm>
            <a:off x="381000" y="734326"/>
            <a:ext cx="11234057" cy="646331"/>
          </a:xfrm>
          <a:prstGeom prst="rect">
            <a:avLst/>
          </a:prstGeom>
        </p:spPr>
        <p:txBody>
          <a:bodyPr wrap="square">
            <a:spAutoFit/>
          </a:bodyPr>
          <a:lstStyle/>
          <a:p>
            <a:pPr algn="ctr"/>
            <a:r>
              <a:rPr lang="en-US" sz="3600" dirty="0">
                <a:solidFill>
                  <a:srgbClr val="00838B"/>
                </a:solidFill>
              </a:rPr>
              <a:t>PREP Reminders</a:t>
            </a:r>
          </a:p>
        </p:txBody>
      </p:sp>
      <p:sp>
        <p:nvSpPr>
          <p:cNvPr id="4" name="Content Placeholder 3">
            <a:extLst>
              <a:ext uri="{FF2B5EF4-FFF2-40B4-BE49-F238E27FC236}">
                <a16:creationId xmlns:a16="http://schemas.microsoft.com/office/drawing/2014/main" id="{F677439C-0EC4-4A6A-BAFD-ED0E9F5D0C4D}"/>
              </a:ext>
            </a:extLst>
          </p:cNvPr>
          <p:cNvSpPr>
            <a:spLocks noGrp="1"/>
          </p:cNvSpPr>
          <p:nvPr>
            <p:ph idx="1"/>
          </p:nvPr>
        </p:nvSpPr>
        <p:spPr>
          <a:xfrm>
            <a:off x="478971" y="1380657"/>
            <a:ext cx="11136086" cy="4743017"/>
          </a:xfrm>
        </p:spPr>
        <p:txBody>
          <a:bodyPr/>
          <a:lstStyle/>
          <a:p>
            <a:r>
              <a:rPr lang="en-US" sz="2400" dirty="0"/>
              <a:t>Revisions have been made to the PREP curriculum</a:t>
            </a:r>
          </a:p>
          <a:p>
            <a:r>
              <a:rPr lang="en-US" sz="2400" dirty="0"/>
              <a:t>All materials are on DAODAS website:  </a:t>
            </a:r>
            <a:r>
              <a:rPr lang="en-US" sz="2400" dirty="0">
                <a:hlinkClick r:id="rId2"/>
              </a:rPr>
              <a:t>https://www.daodas.sc.gov/services/prevention/merchant-initiatives/</a:t>
            </a:r>
            <a:endParaRPr lang="en-US" sz="2400" dirty="0"/>
          </a:p>
          <a:p>
            <a:r>
              <a:rPr lang="en-US" sz="2400" dirty="0"/>
              <a:t>PREP Training Materials- this is a password protected site</a:t>
            </a:r>
          </a:p>
          <a:p>
            <a:r>
              <a:rPr lang="en-US" sz="2400" dirty="0"/>
              <a:t>Password will be provided via email once staff members complete TOT</a:t>
            </a:r>
          </a:p>
          <a:p>
            <a:r>
              <a:rPr lang="en-US" sz="2400" dirty="0"/>
              <a:t>TOT training on Relias:  The video can be found under the following title and individuals can self-enroll  </a:t>
            </a:r>
            <a:r>
              <a:rPr lang="en-US" sz="2400" b="1" dirty="0"/>
              <a:t>South Carolina Palmetto Retailers Education Program Training of Trainers 2022 (PREP TOT)</a:t>
            </a:r>
            <a:endParaRPr lang="en-US" sz="2400" dirty="0"/>
          </a:p>
          <a:p>
            <a:r>
              <a:rPr lang="en-US" sz="2400" dirty="0"/>
              <a:t>Please use the new fillable forms-all names and addresses should be typed into the new forms-handwriting is difficult to read and postage is being wasted when cards are returned to the agency.</a:t>
            </a:r>
          </a:p>
        </p:txBody>
      </p:sp>
    </p:spTree>
    <p:extLst>
      <p:ext uri="{BB962C8B-B14F-4D97-AF65-F5344CB8AC3E}">
        <p14:creationId xmlns:p14="http://schemas.microsoft.com/office/powerpoint/2010/main" val="299582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7EDD5B-80CD-46B8-9325-74C9D6F651B9}"/>
              </a:ext>
            </a:extLst>
          </p:cNvPr>
          <p:cNvSpPr>
            <a:spLocks noGrp="1"/>
          </p:cNvSpPr>
          <p:nvPr>
            <p:ph idx="1"/>
          </p:nvPr>
        </p:nvSpPr>
        <p:spPr>
          <a:xfrm>
            <a:off x="640079" y="1023257"/>
            <a:ext cx="10974977" cy="5214257"/>
          </a:xfrm>
        </p:spPr>
        <p:txBody>
          <a:bodyPr/>
          <a:lstStyle/>
          <a:p>
            <a:pPr algn="ctr"/>
            <a:r>
              <a:rPr lang="en-US" sz="2800" b="1" dirty="0">
                <a:solidFill>
                  <a:srgbClr val="00838B"/>
                </a:solidFill>
              </a:rPr>
              <a:t>Tobacco Education Program (TEP)</a:t>
            </a:r>
          </a:p>
          <a:p>
            <a:pPr algn="ctr"/>
            <a:endParaRPr lang="en-US" sz="1200" b="1" dirty="0">
              <a:solidFill>
                <a:srgbClr val="00838B"/>
              </a:solidFill>
            </a:endParaRPr>
          </a:p>
          <a:p>
            <a:r>
              <a:rPr lang="en-US" sz="2400" dirty="0">
                <a:solidFill>
                  <a:schemeClr val="tx1"/>
                </a:solidFill>
              </a:rPr>
              <a:t>Statewide committee continues to meet to update the curriculum</a:t>
            </a:r>
          </a:p>
          <a:p>
            <a:r>
              <a:rPr lang="en-US" sz="2400" dirty="0">
                <a:solidFill>
                  <a:schemeClr val="tx1"/>
                </a:solidFill>
              </a:rPr>
              <a:t>Utilizing the Stanford </a:t>
            </a:r>
            <a:r>
              <a:rPr lang="en-US" sz="2400" dirty="0" err="1">
                <a:solidFill>
                  <a:schemeClr val="tx1"/>
                </a:solidFill>
              </a:rPr>
              <a:t>ToolKit</a:t>
            </a:r>
            <a:r>
              <a:rPr lang="en-US" sz="2400" dirty="0">
                <a:solidFill>
                  <a:schemeClr val="tx1"/>
                </a:solidFill>
              </a:rPr>
              <a:t> to update the curriculum</a:t>
            </a:r>
          </a:p>
          <a:p>
            <a:r>
              <a:rPr lang="en-US" sz="2400" dirty="0">
                <a:solidFill>
                  <a:schemeClr val="tx1"/>
                </a:solidFill>
              </a:rPr>
              <a:t>There is a training coming up for program implementation hosted by Stanford Toolkit November 10</a:t>
            </a:r>
            <a:r>
              <a:rPr lang="en-US" sz="2400" baseline="30000" dirty="0">
                <a:solidFill>
                  <a:schemeClr val="tx1"/>
                </a:solidFill>
              </a:rPr>
              <a:t>th</a:t>
            </a:r>
            <a:r>
              <a:rPr lang="en-US" sz="2400" dirty="0">
                <a:solidFill>
                  <a:schemeClr val="tx1"/>
                </a:solidFill>
              </a:rPr>
              <a:t> – TEP Committee members will be participating in the virtual training</a:t>
            </a:r>
          </a:p>
          <a:p>
            <a:r>
              <a:rPr lang="en-US" sz="2400" dirty="0">
                <a:solidFill>
                  <a:schemeClr val="tx1"/>
                </a:solidFill>
              </a:rPr>
              <a:t>New fidelity checklist and other materials will be developed by the committee following the training</a:t>
            </a:r>
          </a:p>
          <a:p>
            <a:r>
              <a:rPr lang="en-US" sz="2400" dirty="0">
                <a:solidFill>
                  <a:schemeClr val="tx1"/>
                </a:solidFill>
              </a:rPr>
              <a:t>Goal is to have curriculum updated before end of calendar year</a:t>
            </a:r>
          </a:p>
        </p:txBody>
      </p:sp>
      <p:sp>
        <p:nvSpPr>
          <p:cNvPr id="3" name="Date Placeholder 2">
            <a:extLst>
              <a:ext uri="{FF2B5EF4-FFF2-40B4-BE49-F238E27FC236}">
                <a16:creationId xmlns:a16="http://schemas.microsoft.com/office/drawing/2014/main" id="{DCF61EAD-800E-4A65-9CF0-065B46A3D234}"/>
              </a:ext>
            </a:extLst>
          </p:cNvPr>
          <p:cNvSpPr>
            <a:spLocks noGrp="1"/>
          </p:cNvSpPr>
          <p:nvPr>
            <p:ph type="dt" sz="half" idx="2"/>
          </p:nvPr>
        </p:nvSpPr>
        <p:spPr/>
        <p:txBody>
          <a:bodyPr/>
          <a:lstStyle/>
          <a:p>
            <a:fld id="{D32C9CBE-BB3D-4D4A-BBA2-C9CC33C12E4A}" type="datetime1">
              <a:rPr lang="en-US" smtClean="0"/>
              <a:t>11/2/2022</a:t>
            </a:fld>
            <a:endParaRPr lang="en-US" dirty="0"/>
          </a:p>
        </p:txBody>
      </p:sp>
    </p:spTree>
    <p:extLst>
      <p:ext uri="{BB962C8B-B14F-4D97-AF65-F5344CB8AC3E}">
        <p14:creationId xmlns:p14="http://schemas.microsoft.com/office/powerpoint/2010/main" val="4222937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65FCF1-C9AB-4A5F-B16B-15ED50544924}"/>
              </a:ext>
            </a:extLst>
          </p:cNvPr>
          <p:cNvSpPr>
            <a:spLocks noGrp="1"/>
          </p:cNvSpPr>
          <p:nvPr>
            <p:ph idx="1"/>
          </p:nvPr>
        </p:nvSpPr>
        <p:spPr>
          <a:xfrm>
            <a:off x="413658" y="1632856"/>
            <a:ext cx="11321142" cy="4931229"/>
          </a:xfrm>
        </p:spPr>
        <p:txBody>
          <a:bodyPr/>
          <a:lstStyle/>
          <a:p>
            <a:r>
              <a:rPr lang="en-US" b="1" dirty="0"/>
              <a:t>Study Changes approved by SAMSHA as of October, 2022:</a:t>
            </a:r>
          </a:p>
          <a:p>
            <a:r>
              <a:rPr lang="en-US" dirty="0"/>
              <a:t>In order for SC to be in compliance with the Tobacco 21 Federal law, the ages for the </a:t>
            </a:r>
            <a:r>
              <a:rPr lang="en-US" dirty="0" err="1"/>
              <a:t>Synar</a:t>
            </a:r>
            <a:r>
              <a:rPr lang="en-US" dirty="0"/>
              <a:t> study volunteers have been modified. New requirement: SC will use 16,17,18,19 and 20- year-olds to conduct the study</a:t>
            </a:r>
          </a:p>
          <a:p>
            <a:r>
              <a:rPr lang="en-US" dirty="0"/>
              <a:t>While the age of the volunteers will be increased for the </a:t>
            </a:r>
            <a:r>
              <a:rPr lang="en-US" dirty="0" err="1"/>
              <a:t>Synar</a:t>
            </a:r>
            <a:r>
              <a:rPr lang="en-US" dirty="0"/>
              <a:t> study, South Carolina will only be able to use youth ages 16-17 for enforcement of state law by local law enforcement as the State law for South Carolina remains 18. State law does not supersede Federal law as it relates to businesses and merchants. </a:t>
            </a:r>
          </a:p>
          <a:p>
            <a:r>
              <a:rPr lang="en-US" dirty="0"/>
              <a:t>The Palmetto Retailers Education Program (PREP) teaches merchants that they must follow the Federal Tobacco 21 Law and not sell tobacco to anyone under 21. They are also taught how to properly check an ID and not sell tobacco products to anyone under 21.</a:t>
            </a:r>
          </a:p>
          <a:p>
            <a:r>
              <a:rPr lang="en-US" dirty="0"/>
              <a:t>Volunteers </a:t>
            </a:r>
            <a:r>
              <a:rPr lang="en-US" u="sng" dirty="0"/>
              <a:t>will carry identification </a:t>
            </a:r>
            <a:r>
              <a:rPr lang="en-US" dirty="0"/>
              <a:t>and provide to clerk (if asked)</a:t>
            </a:r>
          </a:p>
          <a:p>
            <a:r>
              <a:rPr lang="en-US" dirty="0"/>
              <a:t>Youth will attempt to purchase cigarettes of electronic cigarette (ENDs)</a:t>
            </a:r>
          </a:p>
          <a:p>
            <a:r>
              <a:rPr lang="en-US" dirty="0"/>
              <a:t>Youth inspectors can survey no more than 5 outlets</a:t>
            </a:r>
          </a:p>
          <a:p>
            <a:endParaRPr lang="en-US" dirty="0"/>
          </a:p>
        </p:txBody>
      </p:sp>
      <p:sp>
        <p:nvSpPr>
          <p:cNvPr id="3" name="Date Placeholder 2">
            <a:extLst>
              <a:ext uri="{FF2B5EF4-FFF2-40B4-BE49-F238E27FC236}">
                <a16:creationId xmlns:a16="http://schemas.microsoft.com/office/drawing/2014/main" id="{7CB7DF14-91C4-4168-8B50-9F43A1E74ACE}"/>
              </a:ext>
            </a:extLst>
          </p:cNvPr>
          <p:cNvSpPr>
            <a:spLocks noGrp="1"/>
          </p:cNvSpPr>
          <p:nvPr>
            <p:ph type="dt" sz="half" idx="2"/>
          </p:nvPr>
        </p:nvSpPr>
        <p:spPr/>
        <p:txBody>
          <a:bodyPr/>
          <a:lstStyle/>
          <a:p>
            <a:fld id="{D32C9CBE-BB3D-4D4A-BBA2-C9CC33C12E4A}" type="datetime1">
              <a:rPr lang="en-US" smtClean="0"/>
              <a:t>11/2/2022</a:t>
            </a:fld>
            <a:endParaRPr lang="en-US" dirty="0"/>
          </a:p>
        </p:txBody>
      </p:sp>
      <p:sp>
        <p:nvSpPr>
          <p:cNvPr id="4" name="Rectangle 3">
            <a:extLst>
              <a:ext uri="{FF2B5EF4-FFF2-40B4-BE49-F238E27FC236}">
                <a16:creationId xmlns:a16="http://schemas.microsoft.com/office/drawing/2014/main" id="{5F4B03F7-A5DF-43C6-8DEB-EEFFA7FD473C}"/>
              </a:ext>
            </a:extLst>
          </p:cNvPr>
          <p:cNvSpPr/>
          <p:nvPr/>
        </p:nvSpPr>
        <p:spPr>
          <a:xfrm>
            <a:off x="413657" y="870857"/>
            <a:ext cx="11223172" cy="523220"/>
          </a:xfrm>
          <a:prstGeom prst="rect">
            <a:avLst/>
          </a:prstGeom>
        </p:spPr>
        <p:txBody>
          <a:bodyPr wrap="square">
            <a:spAutoFit/>
          </a:bodyPr>
          <a:lstStyle/>
          <a:p>
            <a:pPr algn="ctr"/>
            <a:r>
              <a:rPr lang="en-US" sz="2800" b="1" dirty="0">
                <a:solidFill>
                  <a:srgbClr val="00838B"/>
                </a:solidFill>
              </a:rPr>
              <a:t>SYNAR Study Updates</a:t>
            </a:r>
          </a:p>
        </p:txBody>
      </p:sp>
    </p:spTree>
    <p:extLst>
      <p:ext uri="{BB962C8B-B14F-4D97-AF65-F5344CB8AC3E}">
        <p14:creationId xmlns:p14="http://schemas.microsoft.com/office/powerpoint/2010/main" val="466653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1C10C1-6A16-46F2-BA24-DF4E49D3178D}"/>
              </a:ext>
            </a:extLst>
          </p:cNvPr>
          <p:cNvSpPr>
            <a:spLocks noGrp="1"/>
          </p:cNvSpPr>
          <p:nvPr>
            <p:ph idx="1"/>
          </p:nvPr>
        </p:nvSpPr>
        <p:spPr>
          <a:xfrm>
            <a:off x="391887" y="1621971"/>
            <a:ext cx="11310256" cy="4715208"/>
          </a:xfrm>
        </p:spPr>
        <p:txBody>
          <a:bodyPr/>
          <a:lstStyle/>
          <a:p>
            <a:r>
              <a:rPr lang="en-US" dirty="0"/>
              <a:t>Youth receive training from the county coordinators prior to the inspections. Youth must be age 16-20. </a:t>
            </a:r>
          </a:p>
          <a:p>
            <a:r>
              <a:rPr lang="en-US" dirty="0"/>
              <a:t>There are no specific time-of-day requirements, but all surveys must be completed during the federal fiscal year. </a:t>
            </a:r>
          </a:p>
          <a:p>
            <a:r>
              <a:rPr lang="en-US" dirty="0"/>
              <a:t>Youth volunteers </a:t>
            </a:r>
            <a:r>
              <a:rPr lang="en-US" b="1" dirty="0"/>
              <a:t>under the age of 18 </a:t>
            </a:r>
            <a:r>
              <a:rPr lang="en-US" dirty="0"/>
              <a:t>must have their parents or guardian’s complete permission forms prior to participation. </a:t>
            </a:r>
          </a:p>
          <a:p>
            <a:r>
              <a:rPr lang="en-US" dirty="0"/>
              <a:t>Youth inspectors between the ages of 18-20 must complete a participation agreement form. </a:t>
            </a:r>
          </a:p>
          <a:p>
            <a:r>
              <a:rPr lang="en-US" dirty="0"/>
              <a:t>All inspectors ages 16-20 must sign a participation form in order to volunteer as an inspector for the study.</a:t>
            </a:r>
          </a:p>
          <a:p>
            <a:endParaRPr lang="en-US" dirty="0"/>
          </a:p>
        </p:txBody>
      </p:sp>
      <p:sp>
        <p:nvSpPr>
          <p:cNvPr id="3" name="Date Placeholder 2">
            <a:extLst>
              <a:ext uri="{FF2B5EF4-FFF2-40B4-BE49-F238E27FC236}">
                <a16:creationId xmlns:a16="http://schemas.microsoft.com/office/drawing/2014/main" id="{C695C191-08DC-4A57-A0F2-C2762549B4E2}"/>
              </a:ext>
            </a:extLst>
          </p:cNvPr>
          <p:cNvSpPr>
            <a:spLocks noGrp="1"/>
          </p:cNvSpPr>
          <p:nvPr>
            <p:ph type="dt" sz="half" idx="2"/>
          </p:nvPr>
        </p:nvSpPr>
        <p:spPr/>
        <p:txBody>
          <a:bodyPr/>
          <a:lstStyle/>
          <a:p>
            <a:fld id="{D32C9CBE-BB3D-4D4A-BBA2-C9CC33C12E4A}" type="datetime1">
              <a:rPr lang="en-US" smtClean="0"/>
              <a:t>11/2/2022</a:t>
            </a:fld>
            <a:endParaRPr lang="en-US" dirty="0"/>
          </a:p>
        </p:txBody>
      </p:sp>
      <p:sp>
        <p:nvSpPr>
          <p:cNvPr id="4" name="Rectangle 3">
            <a:extLst>
              <a:ext uri="{FF2B5EF4-FFF2-40B4-BE49-F238E27FC236}">
                <a16:creationId xmlns:a16="http://schemas.microsoft.com/office/drawing/2014/main" id="{99591A71-233F-4453-AB86-7CD83058C7B9}"/>
              </a:ext>
            </a:extLst>
          </p:cNvPr>
          <p:cNvSpPr/>
          <p:nvPr/>
        </p:nvSpPr>
        <p:spPr>
          <a:xfrm rot="10800000" flipV="1">
            <a:off x="500742" y="875555"/>
            <a:ext cx="10983686" cy="523220"/>
          </a:xfrm>
          <a:prstGeom prst="rect">
            <a:avLst/>
          </a:prstGeom>
        </p:spPr>
        <p:txBody>
          <a:bodyPr wrap="square">
            <a:spAutoFit/>
          </a:bodyPr>
          <a:lstStyle/>
          <a:p>
            <a:pPr algn="ctr"/>
            <a:r>
              <a:rPr lang="en-US" sz="2800" b="1" dirty="0">
                <a:solidFill>
                  <a:srgbClr val="00838B"/>
                </a:solidFill>
              </a:rPr>
              <a:t>SYNAR Study Updates</a:t>
            </a:r>
          </a:p>
        </p:txBody>
      </p:sp>
    </p:spTree>
    <p:extLst>
      <p:ext uri="{BB962C8B-B14F-4D97-AF65-F5344CB8AC3E}">
        <p14:creationId xmlns:p14="http://schemas.microsoft.com/office/powerpoint/2010/main" val="1099057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347259-E3F9-4275-A9BD-D46D90BABA6C}"/>
              </a:ext>
            </a:extLst>
          </p:cNvPr>
          <p:cNvSpPr>
            <a:spLocks noGrp="1"/>
          </p:cNvSpPr>
          <p:nvPr>
            <p:ph idx="1"/>
          </p:nvPr>
        </p:nvSpPr>
        <p:spPr>
          <a:xfrm>
            <a:off x="355002" y="1463041"/>
            <a:ext cx="11596591" cy="4996748"/>
          </a:xfrm>
        </p:spPr>
        <p:txBody>
          <a:bodyPr/>
          <a:lstStyle/>
          <a:p>
            <a:r>
              <a:rPr lang="en-US" sz="1800" b="1" dirty="0"/>
              <a:t>The study timeframe will take place between December 1, 2022 –February 10, 2023 or March 1, 2023 – May 12, 2023.  This is dependent upon which group you are in.  </a:t>
            </a:r>
            <a:endParaRPr lang="en-US" sz="1800" dirty="0"/>
          </a:p>
          <a:p>
            <a:pPr lvl="1"/>
            <a:r>
              <a:rPr lang="en-US" dirty="0"/>
              <a:t>Region 2 and 3 are December 1, 2022 – February 10, 2023. </a:t>
            </a:r>
            <a:r>
              <a:rPr lang="en-US" b="1" dirty="0"/>
              <a:t>If you are requesting an extension due to COVID, you must submit </a:t>
            </a:r>
            <a:r>
              <a:rPr lang="en-US" b="1" u="sng" dirty="0"/>
              <a:t>request in writing</a:t>
            </a:r>
            <a:r>
              <a:rPr lang="en-US" b="1" dirty="0"/>
              <a:t> to DAODAS (</a:t>
            </a:r>
            <a:r>
              <a:rPr lang="en-US" b="1" u="sng" dirty="0">
                <a:hlinkClick r:id="rId3"/>
              </a:rPr>
              <a:t>prevention@daodas.sc.gov</a:t>
            </a:r>
            <a:r>
              <a:rPr lang="en-US" b="1" dirty="0"/>
              <a:t>)  by January 21, 2023.  </a:t>
            </a:r>
            <a:r>
              <a:rPr lang="en-US" sz="1800" dirty="0"/>
              <a:t>Paperwork must be mailed (postmarked) to DAODAS by February 20, 2023.</a:t>
            </a:r>
          </a:p>
          <a:p>
            <a:pPr lvl="1"/>
            <a:r>
              <a:rPr lang="en-US" dirty="0"/>
              <a:t>Region 1 and 4 are March 1, 2023– May 12,2023. </a:t>
            </a:r>
            <a:r>
              <a:rPr lang="en-US" b="1" dirty="0"/>
              <a:t>If you are requesting an extension due to COVID, you must submit </a:t>
            </a:r>
            <a:r>
              <a:rPr lang="en-US" b="1" u="sng" dirty="0"/>
              <a:t>request in writing</a:t>
            </a:r>
            <a:r>
              <a:rPr lang="en-US" b="1" dirty="0"/>
              <a:t> to DAODAS (</a:t>
            </a:r>
            <a:r>
              <a:rPr lang="en-US" b="1" u="sng" dirty="0">
                <a:hlinkClick r:id="rId3"/>
              </a:rPr>
              <a:t>prevention@daodas.sc.gov</a:t>
            </a:r>
            <a:r>
              <a:rPr lang="en-US" b="1" dirty="0"/>
              <a:t>) by April 28, 2023. </a:t>
            </a:r>
            <a:r>
              <a:rPr lang="en-US" sz="1800" dirty="0"/>
              <a:t>Paperwork must be mailed (postmarked) to DAODAS by June 2, 2023.</a:t>
            </a:r>
          </a:p>
          <a:p>
            <a:r>
              <a:rPr lang="en-US" sz="1800" dirty="0"/>
              <a:t> </a:t>
            </a:r>
            <a:r>
              <a:rPr lang="en-US" sz="1800" b="1" dirty="0"/>
              <a:t>Regions 2 and 3 will need to complete the Annual Synar Study training on Relias between November 25-December 9, 2022. </a:t>
            </a:r>
            <a:endParaRPr lang="en-US" sz="1800" dirty="0"/>
          </a:p>
          <a:p>
            <a:r>
              <a:rPr lang="en-US" sz="1800" b="1" dirty="0"/>
              <a:t>Regions 1 and 4 will need to complete the Annual Synar Study training on Relias between January 17</a:t>
            </a:r>
            <a:r>
              <a:rPr lang="en-US" sz="1800" b="1" baseline="30000" dirty="0"/>
              <a:t>th</a:t>
            </a:r>
            <a:r>
              <a:rPr lang="en-US" sz="1800" b="1" dirty="0"/>
              <a:t> and February 24, 2023. More information to come</a:t>
            </a:r>
          </a:p>
          <a:p>
            <a:r>
              <a:rPr lang="en-US" sz="1800" b="1" dirty="0"/>
              <a:t>Synar Manual will be updated and placed on SC Documents website: </a:t>
            </a:r>
            <a:r>
              <a:rPr lang="en-US" sz="1800" b="1" dirty="0">
                <a:hlinkClick r:id="rId4"/>
              </a:rPr>
              <a:t>https://ncweb.pire.org/scdocuments/</a:t>
            </a:r>
            <a:r>
              <a:rPr lang="en-US" sz="1800" b="1" dirty="0"/>
              <a:t> by November 25, 2022</a:t>
            </a:r>
          </a:p>
          <a:p>
            <a:endParaRPr lang="en-US" sz="1800" dirty="0"/>
          </a:p>
          <a:p>
            <a:endParaRPr lang="en-US" dirty="0"/>
          </a:p>
        </p:txBody>
      </p:sp>
      <p:sp>
        <p:nvSpPr>
          <p:cNvPr id="3" name="Date Placeholder 2">
            <a:extLst>
              <a:ext uri="{FF2B5EF4-FFF2-40B4-BE49-F238E27FC236}">
                <a16:creationId xmlns:a16="http://schemas.microsoft.com/office/drawing/2014/main" id="{3F81E76A-98D7-4FF8-93AC-E5D7D11A7864}"/>
              </a:ext>
            </a:extLst>
          </p:cNvPr>
          <p:cNvSpPr>
            <a:spLocks noGrp="1"/>
          </p:cNvSpPr>
          <p:nvPr>
            <p:ph type="dt" sz="half" idx="2"/>
          </p:nvPr>
        </p:nvSpPr>
        <p:spPr/>
        <p:txBody>
          <a:bodyPr/>
          <a:lstStyle/>
          <a:p>
            <a:fld id="{D32C9CBE-BB3D-4D4A-BBA2-C9CC33C12E4A}" type="datetime1">
              <a:rPr lang="en-US" smtClean="0"/>
              <a:t>11/2/2022</a:t>
            </a:fld>
            <a:endParaRPr lang="en-US" dirty="0"/>
          </a:p>
        </p:txBody>
      </p:sp>
      <p:sp>
        <p:nvSpPr>
          <p:cNvPr id="4" name="TextBox 3">
            <a:extLst>
              <a:ext uri="{FF2B5EF4-FFF2-40B4-BE49-F238E27FC236}">
                <a16:creationId xmlns:a16="http://schemas.microsoft.com/office/drawing/2014/main" id="{8F3762A7-62D7-44FC-921C-A8C7316CB839}"/>
              </a:ext>
            </a:extLst>
          </p:cNvPr>
          <p:cNvSpPr txBox="1"/>
          <p:nvPr/>
        </p:nvSpPr>
        <p:spPr>
          <a:xfrm>
            <a:off x="355002" y="860612"/>
            <a:ext cx="11292712" cy="523220"/>
          </a:xfrm>
          <a:prstGeom prst="rect">
            <a:avLst/>
          </a:prstGeom>
          <a:noFill/>
        </p:spPr>
        <p:txBody>
          <a:bodyPr wrap="square" rtlCol="0">
            <a:spAutoFit/>
          </a:bodyPr>
          <a:lstStyle/>
          <a:p>
            <a:pPr algn="ctr"/>
            <a:r>
              <a:rPr lang="en-US" sz="2800" b="1" dirty="0">
                <a:solidFill>
                  <a:srgbClr val="00838B"/>
                </a:solidFill>
              </a:rPr>
              <a:t>SYNAR Study Updates</a:t>
            </a:r>
          </a:p>
        </p:txBody>
      </p:sp>
    </p:spTree>
    <p:extLst>
      <p:ext uri="{BB962C8B-B14F-4D97-AF65-F5344CB8AC3E}">
        <p14:creationId xmlns:p14="http://schemas.microsoft.com/office/powerpoint/2010/main" val="2635070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1F720A4-0015-4B85-B788-0592D9CDA19D}"/>
              </a:ext>
            </a:extLst>
          </p:cNvPr>
          <p:cNvPicPr>
            <a:picLocks noGrp="1" noChangeAspect="1"/>
          </p:cNvPicPr>
          <p:nvPr>
            <p:ph idx="1"/>
          </p:nvPr>
        </p:nvPicPr>
        <p:blipFill>
          <a:blip r:embed="rId2"/>
          <a:stretch>
            <a:fillRect/>
          </a:stretch>
        </p:blipFill>
        <p:spPr>
          <a:xfrm>
            <a:off x="1099457" y="817811"/>
            <a:ext cx="9916885" cy="5578247"/>
          </a:xfrm>
          <a:prstGeom prst="rect">
            <a:avLst/>
          </a:prstGeom>
        </p:spPr>
      </p:pic>
      <p:sp>
        <p:nvSpPr>
          <p:cNvPr id="3" name="Date Placeholder 2">
            <a:extLst>
              <a:ext uri="{FF2B5EF4-FFF2-40B4-BE49-F238E27FC236}">
                <a16:creationId xmlns:a16="http://schemas.microsoft.com/office/drawing/2014/main" id="{7C7E2E64-F5A5-435C-AA4B-E13232F4436B}"/>
              </a:ext>
            </a:extLst>
          </p:cNvPr>
          <p:cNvSpPr>
            <a:spLocks noGrp="1"/>
          </p:cNvSpPr>
          <p:nvPr>
            <p:ph type="dt" sz="half" idx="2"/>
          </p:nvPr>
        </p:nvSpPr>
        <p:spPr/>
        <p:txBody>
          <a:bodyPr/>
          <a:lstStyle/>
          <a:p>
            <a:fld id="{D32C9CBE-BB3D-4D4A-BBA2-C9CC33C12E4A}" type="datetime1">
              <a:rPr lang="en-US" smtClean="0"/>
              <a:t>11/2/2022</a:t>
            </a:fld>
            <a:endParaRPr lang="en-US" dirty="0"/>
          </a:p>
        </p:txBody>
      </p:sp>
    </p:spTree>
    <p:extLst>
      <p:ext uri="{BB962C8B-B14F-4D97-AF65-F5344CB8AC3E}">
        <p14:creationId xmlns:p14="http://schemas.microsoft.com/office/powerpoint/2010/main" val="3354760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0F7AB73-DBE7-4FE2-8184-F81F65D5A2F6}"/>
              </a:ext>
            </a:extLst>
          </p:cNvPr>
          <p:cNvPicPr>
            <a:picLocks noGrp="1" noChangeAspect="1"/>
          </p:cNvPicPr>
          <p:nvPr>
            <p:ph idx="1"/>
          </p:nvPr>
        </p:nvPicPr>
        <p:blipFill>
          <a:blip r:embed="rId2"/>
          <a:stretch>
            <a:fillRect/>
          </a:stretch>
        </p:blipFill>
        <p:spPr>
          <a:xfrm>
            <a:off x="1164771" y="997881"/>
            <a:ext cx="9710058" cy="5461908"/>
          </a:xfrm>
          <a:prstGeom prst="rect">
            <a:avLst/>
          </a:prstGeom>
        </p:spPr>
      </p:pic>
      <p:sp>
        <p:nvSpPr>
          <p:cNvPr id="3" name="Date Placeholder 2">
            <a:extLst>
              <a:ext uri="{FF2B5EF4-FFF2-40B4-BE49-F238E27FC236}">
                <a16:creationId xmlns:a16="http://schemas.microsoft.com/office/drawing/2014/main" id="{CDC6C777-4492-4A43-93B6-CC757C63A486}"/>
              </a:ext>
            </a:extLst>
          </p:cNvPr>
          <p:cNvSpPr>
            <a:spLocks noGrp="1"/>
          </p:cNvSpPr>
          <p:nvPr>
            <p:ph type="dt" sz="half" idx="2"/>
          </p:nvPr>
        </p:nvSpPr>
        <p:spPr/>
        <p:txBody>
          <a:bodyPr/>
          <a:lstStyle/>
          <a:p>
            <a:fld id="{D32C9CBE-BB3D-4D4A-BBA2-C9CC33C12E4A}" type="datetime1">
              <a:rPr lang="en-US" smtClean="0"/>
              <a:t>11/2/2022</a:t>
            </a:fld>
            <a:endParaRPr lang="en-US" dirty="0"/>
          </a:p>
        </p:txBody>
      </p:sp>
    </p:spTree>
    <p:extLst>
      <p:ext uri="{BB962C8B-B14F-4D97-AF65-F5344CB8AC3E}">
        <p14:creationId xmlns:p14="http://schemas.microsoft.com/office/powerpoint/2010/main" val="1770379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81593ED-502F-41AE-93C0-6B43ED3A4E63}"/>
              </a:ext>
            </a:extLst>
          </p:cNvPr>
          <p:cNvPicPr>
            <a:picLocks noGrp="1" noChangeAspect="1"/>
          </p:cNvPicPr>
          <p:nvPr>
            <p:ph idx="1"/>
          </p:nvPr>
        </p:nvPicPr>
        <p:blipFill>
          <a:blip r:embed="rId2"/>
          <a:stretch>
            <a:fillRect/>
          </a:stretch>
        </p:blipFill>
        <p:spPr>
          <a:xfrm>
            <a:off x="947056" y="938255"/>
            <a:ext cx="10025743" cy="5639481"/>
          </a:xfrm>
          <a:prstGeom prst="rect">
            <a:avLst/>
          </a:prstGeom>
        </p:spPr>
      </p:pic>
      <p:sp>
        <p:nvSpPr>
          <p:cNvPr id="3" name="Date Placeholder 2">
            <a:extLst>
              <a:ext uri="{FF2B5EF4-FFF2-40B4-BE49-F238E27FC236}">
                <a16:creationId xmlns:a16="http://schemas.microsoft.com/office/drawing/2014/main" id="{FD6A4904-9082-4EFD-AE40-0E02063A0EFA}"/>
              </a:ext>
            </a:extLst>
          </p:cNvPr>
          <p:cNvSpPr>
            <a:spLocks noGrp="1"/>
          </p:cNvSpPr>
          <p:nvPr>
            <p:ph type="dt" sz="half" idx="2"/>
          </p:nvPr>
        </p:nvSpPr>
        <p:spPr/>
        <p:txBody>
          <a:bodyPr/>
          <a:lstStyle/>
          <a:p>
            <a:fld id="{D32C9CBE-BB3D-4D4A-BBA2-C9CC33C12E4A}" type="datetime1">
              <a:rPr lang="en-US" smtClean="0"/>
              <a:t>11/2/2022</a:t>
            </a:fld>
            <a:endParaRPr lang="en-US" dirty="0"/>
          </a:p>
        </p:txBody>
      </p:sp>
    </p:spTree>
    <p:extLst>
      <p:ext uri="{BB962C8B-B14F-4D97-AF65-F5344CB8AC3E}">
        <p14:creationId xmlns:p14="http://schemas.microsoft.com/office/powerpoint/2010/main" val="787221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92E2023-E16D-4F83-BCEB-5804453A4B08}"/>
              </a:ext>
            </a:extLst>
          </p:cNvPr>
          <p:cNvPicPr>
            <a:picLocks noGrp="1" noChangeAspect="1"/>
          </p:cNvPicPr>
          <p:nvPr>
            <p:ph idx="1"/>
          </p:nvPr>
        </p:nvPicPr>
        <p:blipFill>
          <a:blip r:embed="rId2"/>
          <a:stretch>
            <a:fillRect/>
          </a:stretch>
        </p:blipFill>
        <p:spPr>
          <a:xfrm>
            <a:off x="1545771" y="1056638"/>
            <a:ext cx="9605602" cy="5403151"/>
          </a:xfrm>
          <a:prstGeom prst="rect">
            <a:avLst/>
          </a:prstGeom>
        </p:spPr>
      </p:pic>
      <p:sp>
        <p:nvSpPr>
          <p:cNvPr id="3" name="Date Placeholder 2">
            <a:extLst>
              <a:ext uri="{FF2B5EF4-FFF2-40B4-BE49-F238E27FC236}">
                <a16:creationId xmlns:a16="http://schemas.microsoft.com/office/drawing/2014/main" id="{5F0EDE1B-4FDE-4229-96E9-D3E6FAE11515}"/>
              </a:ext>
            </a:extLst>
          </p:cNvPr>
          <p:cNvSpPr>
            <a:spLocks noGrp="1"/>
          </p:cNvSpPr>
          <p:nvPr>
            <p:ph type="dt" sz="half" idx="2"/>
          </p:nvPr>
        </p:nvSpPr>
        <p:spPr/>
        <p:txBody>
          <a:bodyPr/>
          <a:lstStyle/>
          <a:p>
            <a:fld id="{D32C9CBE-BB3D-4D4A-BBA2-C9CC33C12E4A}" type="datetime1">
              <a:rPr lang="en-US" smtClean="0"/>
              <a:t>11/2/2022</a:t>
            </a:fld>
            <a:endParaRPr lang="en-US" dirty="0"/>
          </a:p>
        </p:txBody>
      </p:sp>
    </p:spTree>
    <p:extLst>
      <p:ext uri="{BB962C8B-B14F-4D97-AF65-F5344CB8AC3E}">
        <p14:creationId xmlns:p14="http://schemas.microsoft.com/office/powerpoint/2010/main" val="2921895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C6E82B-E989-4572-B811-32D1B04D36EE}"/>
              </a:ext>
            </a:extLst>
          </p:cNvPr>
          <p:cNvSpPr>
            <a:spLocks noGrp="1"/>
          </p:cNvSpPr>
          <p:nvPr>
            <p:ph idx="1"/>
          </p:nvPr>
        </p:nvSpPr>
        <p:spPr>
          <a:xfrm>
            <a:off x="451821" y="1151067"/>
            <a:ext cx="10929770" cy="4916245"/>
          </a:xfrm>
        </p:spPr>
        <p:txBody>
          <a:bodyPr/>
          <a:lstStyle/>
          <a:p>
            <a:pPr algn="ctr"/>
            <a:r>
              <a:rPr lang="en-US" sz="2400" b="1" dirty="0">
                <a:solidFill>
                  <a:srgbClr val="00838B"/>
                </a:solidFill>
              </a:rPr>
              <a:t>Topics Addressed:</a:t>
            </a:r>
          </a:p>
          <a:p>
            <a:pPr marL="0" indent="0">
              <a:buNone/>
            </a:pPr>
            <a:r>
              <a:rPr lang="en-US" sz="2400" dirty="0"/>
              <a:t>FY23 Funding and Compliance Contract and Prevention Services Manual</a:t>
            </a:r>
          </a:p>
          <a:p>
            <a:pPr marL="0" indent="0">
              <a:buNone/>
            </a:pPr>
            <a:r>
              <a:rPr lang="en-US" sz="2400" dirty="0"/>
              <a:t>AET Updates</a:t>
            </a:r>
          </a:p>
          <a:p>
            <a:pPr marL="0" indent="0">
              <a:buNone/>
            </a:pPr>
            <a:r>
              <a:rPr lang="en-US" sz="2400" dirty="0"/>
              <a:t>STEP/TEP/PREP</a:t>
            </a:r>
          </a:p>
          <a:p>
            <a:pPr marL="0" indent="0">
              <a:buNone/>
            </a:pPr>
            <a:r>
              <a:rPr lang="en-US" sz="2400" dirty="0" err="1"/>
              <a:t>Synar</a:t>
            </a:r>
            <a:r>
              <a:rPr lang="en-US" sz="2400" dirty="0"/>
              <a:t> Study Updates</a:t>
            </a:r>
          </a:p>
          <a:p>
            <a:pPr marL="0" indent="0">
              <a:buNone/>
            </a:pPr>
            <a:r>
              <a:rPr lang="en-US" sz="2400" dirty="0"/>
              <a:t>SOR Updates</a:t>
            </a:r>
          </a:p>
          <a:p>
            <a:pPr marL="0" indent="0">
              <a:buNone/>
            </a:pPr>
            <a:r>
              <a:rPr lang="en-US" sz="2400" dirty="0"/>
              <a:t>Naloxone Saturation Plan</a:t>
            </a:r>
          </a:p>
          <a:p>
            <a:pPr marL="0" indent="0">
              <a:buNone/>
            </a:pPr>
            <a:r>
              <a:rPr lang="en-US" sz="2400" dirty="0"/>
              <a:t>JPK and One Fake Pill Can Kill Campaign Updates</a:t>
            </a:r>
          </a:p>
          <a:p>
            <a:pPr marL="0" indent="0">
              <a:buNone/>
            </a:pPr>
            <a:r>
              <a:rPr lang="en-US" sz="2400" dirty="0"/>
              <a:t>Training/Resources</a:t>
            </a:r>
          </a:p>
          <a:p>
            <a:pPr marL="0" indent="0">
              <a:buNone/>
            </a:pPr>
            <a:endParaRPr lang="en-US" sz="2400" dirty="0"/>
          </a:p>
        </p:txBody>
      </p:sp>
      <p:sp>
        <p:nvSpPr>
          <p:cNvPr id="3" name="Date Placeholder 2">
            <a:extLst>
              <a:ext uri="{FF2B5EF4-FFF2-40B4-BE49-F238E27FC236}">
                <a16:creationId xmlns:a16="http://schemas.microsoft.com/office/drawing/2014/main" id="{CD3826E1-E7C8-405E-B26C-1A6EA149A5D7}"/>
              </a:ext>
            </a:extLst>
          </p:cNvPr>
          <p:cNvSpPr>
            <a:spLocks noGrp="1"/>
          </p:cNvSpPr>
          <p:nvPr>
            <p:ph type="dt" sz="half" idx="2"/>
          </p:nvPr>
        </p:nvSpPr>
        <p:spPr/>
        <p:txBody>
          <a:bodyPr/>
          <a:lstStyle/>
          <a:p>
            <a:fld id="{D32C9CBE-BB3D-4D4A-BBA2-C9CC33C12E4A}" type="datetime1">
              <a:rPr lang="en-US" smtClean="0"/>
              <a:t>11/2/2022</a:t>
            </a:fld>
            <a:endParaRPr lang="en-US" dirty="0"/>
          </a:p>
        </p:txBody>
      </p:sp>
    </p:spTree>
    <p:extLst>
      <p:ext uri="{BB962C8B-B14F-4D97-AF65-F5344CB8AC3E}">
        <p14:creationId xmlns:p14="http://schemas.microsoft.com/office/powerpoint/2010/main" val="3786459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1213C2-211D-2193-EF3E-57ADA7E42B23}"/>
              </a:ext>
            </a:extLst>
          </p:cNvPr>
          <p:cNvSpPr>
            <a:spLocks noGrp="1"/>
          </p:cNvSpPr>
          <p:nvPr>
            <p:ph idx="1"/>
          </p:nvPr>
        </p:nvSpPr>
        <p:spPr>
          <a:xfrm>
            <a:off x="1066799" y="1802841"/>
            <a:ext cx="10058401" cy="4023360"/>
          </a:xfrm>
        </p:spPr>
        <p:txBody>
          <a:bodyPr/>
          <a:lstStyle/>
          <a:p>
            <a:r>
              <a:rPr lang="en-US" sz="2400" dirty="0"/>
              <a:t>Saturation calculated using the protocol from the Maryland state:</a:t>
            </a:r>
          </a:p>
          <a:p>
            <a:pPr lvl="1"/>
            <a:endParaRPr lang="en-US" sz="2400" dirty="0"/>
          </a:p>
          <a:p>
            <a:pPr lvl="1"/>
            <a:r>
              <a:rPr lang="en-US" sz="2400" dirty="0"/>
              <a:t>Formula: Target saturation = Deaths attributed to opioid overdose in target area *20</a:t>
            </a:r>
          </a:p>
          <a:p>
            <a:pPr lvl="1"/>
            <a:endParaRPr lang="en-US" sz="2400" dirty="0"/>
          </a:p>
          <a:p>
            <a:pPr lvl="1"/>
            <a:r>
              <a:rPr lang="en-US" sz="2400" dirty="0"/>
              <a:t>Areas defined in terms of SC counties</a:t>
            </a:r>
          </a:p>
          <a:p>
            <a:pPr marL="457200" lvl="1" indent="0">
              <a:buNone/>
            </a:pPr>
            <a:r>
              <a:rPr lang="en-US" sz="2400" dirty="0"/>
              <a:t> </a:t>
            </a:r>
          </a:p>
          <a:p>
            <a:pPr lvl="1"/>
            <a:r>
              <a:rPr lang="en-US" sz="2400" dirty="0"/>
              <a:t>CY2020 the total number of overdose deaths related to opioids= 1,400</a:t>
            </a:r>
          </a:p>
          <a:p>
            <a:pPr lvl="1"/>
            <a:endParaRPr lang="en-US" sz="2400" dirty="0"/>
          </a:p>
          <a:p>
            <a:pPr lvl="1"/>
            <a:r>
              <a:rPr lang="en-US" sz="2400" dirty="0"/>
              <a:t>Total target distribution for SC = 28,000 naloxone kits (1,400 X 20)</a:t>
            </a:r>
          </a:p>
        </p:txBody>
      </p:sp>
      <p:sp>
        <p:nvSpPr>
          <p:cNvPr id="2" name="Title 1">
            <a:extLst>
              <a:ext uri="{FF2B5EF4-FFF2-40B4-BE49-F238E27FC236}">
                <a16:creationId xmlns:a16="http://schemas.microsoft.com/office/drawing/2014/main" id="{BB1FD432-B14E-32BB-45CF-3C4778317B53}"/>
              </a:ext>
            </a:extLst>
          </p:cNvPr>
          <p:cNvSpPr>
            <a:spLocks noGrp="1"/>
          </p:cNvSpPr>
          <p:nvPr>
            <p:ph type="title" idx="4294967295"/>
          </p:nvPr>
        </p:nvSpPr>
        <p:spPr>
          <a:xfrm>
            <a:off x="727166" y="1031799"/>
            <a:ext cx="10515600" cy="1325563"/>
          </a:xfrm>
          <a:prstGeom prst="rect">
            <a:avLst/>
          </a:prstGeom>
        </p:spPr>
        <p:txBody>
          <a:bodyPr>
            <a:normAutofit/>
          </a:bodyPr>
          <a:lstStyle/>
          <a:p>
            <a:pPr algn="ctr"/>
            <a:r>
              <a:rPr lang="en-US" sz="2800" b="1" dirty="0">
                <a:solidFill>
                  <a:srgbClr val="00838B"/>
                </a:solidFill>
                <a:latin typeface="+mn-lt"/>
              </a:rPr>
              <a:t>Naloxone saturation plan-Requirement of new SOR Grant</a:t>
            </a:r>
          </a:p>
        </p:txBody>
      </p:sp>
    </p:spTree>
    <p:extLst>
      <p:ext uri="{BB962C8B-B14F-4D97-AF65-F5344CB8AC3E}">
        <p14:creationId xmlns:p14="http://schemas.microsoft.com/office/powerpoint/2010/main" val="1157482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0B5AC6A-BAE5-37C3-2153-F37A24358230}"/>
              </a:ext>
            </a:extLst>
          </p:cNvPr>
          <p:cNvGraphicFramePr>
            <a:graphicFrameLocks noGrp="1"/>
          </p:cNvGraphicFramePr>
          <p:nvPr/>
        </p:nvGraphicFramePr>
        <p:xfrm>
          <a:off x="1931193" y="147148"/>
          <a:ext cx="8329613" cy="6563704"/>
        </p:xfrm>
        <a:graphic>
          <a:graphicData uri="http://schemas.openxmlformats.org/drawingml/2006/table">
            <a:tbl>
              <a:tblPr firstRow="1" bandRow="1">
                <a:tableStyleId>{C083E6E3-FA7D-4D7B-A595-EF9225AFEA82}</a:tableStyleId>
              </a:tblPr>
              <a:tblGrid>
                <a:gridCol w="2995568">
                  <a:extLst>
                    <a:ext uri="{9D8B030D-6E8A-4147-A177-3AD203B41FA5}">
                      <a16:colId xmlns:a16="http://schemas.microsoft.com/office/drawing/2014/main" val="3123024752"/>
                    </a:ext>
                  </a:extLst>
                </a:gridCol>
                <a:gridCol w="2241845">
                  <a:extLst>
                    <a:ext uri="{9D8B030D-6E8A-4147-A177-3AD203B41FA5}">
                      <a16:colId xmlns:a16="http://schemas.microsoft.com/office/drawing/2014/main" val="2287186376"/>
                    </a:ext>
                  </a:extLst>
                </a:gridCol>
                <a:gridCol w="3092200">
                  <a:extLst>
                    <a:ext uri="{9D8B030D-6E8A-4147-A177-3AD203B41FA5}">
                      <a16:colId xmlns:a16="http://schemas.microsoft.com/office/drawing/2014/main" val="2502098243"/>
                    </a:ext>
                  </a:extLst>
                </a:gridCol>
              </a:tblGrid>
              <a:tr h="541268">
                <a:tc>
                  <a:txBody>
                    <a:bodyPr/>
                    <a:lstStyle/>
                    <a:p>
                      <a:pPr algn="ctr" fontAlgn="ctr"/>
                      <a:r>
                        <a:rPr lang="en-US" sz="1400" u="none" strike="noStrike" dirty="0">
                          <a:effectLst/>
                        </a:rPr>
                        <a:t>County </a:t>
                      </a:r>
                      <a:endParaRPr lang="en-US" sz="1400" b="1" i="1" u="none" strike="noStrike" dirty="0">
                        <a:solidFill>
                          <a:srgbClr val="000000"/>
                        </a:solidFill>
                        <a:effectLst/>
                        <a:latin typeface="Times New Roman" panose="02020603050405020304" pitchFamily="18" charset="0"/>
                      </a:endParaRPr>
                    </a:p>
                  </a:txBody>
                  <a:tcPr marL="7688" marR="7688" marT="7688" marB="0" anchor="ctr"/>
                </a:tc>
                <a:tc>
                  <a:txBody>
                    <a:bodyPr/>
                    <a:lstStyle/>
                    <a:p>
                      <a:pPr algn="ctr" fontAlgn="ctr"/>
                      <a:r>
                        <a:rPr lang="en-US" sz="1400" u="none" strike="noStrike" dirty="0">
                          <a:effectLst/>
                        </a:rPr>
                        <a:t>Total Number of Overdose Deaths in 2020 </a:t>
                      </a:r>
                      <a:endParaRPr lang="en-US" sz="1400" b="1" i="1" u="none" strike="noStrike" dirty="0">
                        <a:solidFill>
                          <a:srgbClr val="000000"/>
                        </a:solidFill>
                        <a:effectLst/>
                        <a:latin typeface="Times New Roman" panose="02020603050405020304" pitchFamily="18" charset="0"/>
                      </a:endParaRPr>
                    </a:p>
                  </a:txBody>
                  <a:tcPr marL="7688" marR="7688" marT="7688" marB="0" anchor="ctr"/>
                </a:tc>
                <a:tc>
                  <a:txBody>
                    <a:bodyPr/>
                    <a:lstStyle/>
                    <a:p>
                      <a:r>
                        <a:rPr lang="en-US" sz="1400" u="none" strike="noStrike" dirty="0">
                          <a:effectLst/>
                        </a:rPr>
                        <a:t>Naloxone Saturation (Total # deaths x 20)  </a:t>
                      </a:r>
                      <a:endParaRPr lang="en-US" sz="1400" dirty="0"/>
                    </a:p>
                  </a:txBody>
                  <a:tcPr marL="7688" marR="7688" marT="7688" marB="0" anchor="ctr"/>
                </a:tc>
                <a:extLst>
                  <a:ext uri="{0D108BD9-81ED-4DB2-BD59-A6C34878D82A}">
                    <a16:rowId xmlns:a16="http://schemas.microsoft.com/office/drawing/2014/main" val="812876568"/>
                  </a:ext>
                </a:extLst>
              </a:tr>
              <a:tr h="192654">
                <a:tc>
                  <a:txBody>
                    <a:bodyPr/>
                    <a:lstStyle/>
                    <a:p>
                      <a:pPr algn="l" fontAlgn="ctr"/>
                      <a:r>
                        <a:rPr lang="en-US" sz="1400" u="none" strike="noStrike" dirty="0">
                          <a:effectLst/>
                        </a:rPr>
                        <a:t>Abbeville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pPr algn="l" fontAlgn="ctr"/>
                      <a:r>
                        <a:rPr lang="en-US" sz="1400" u="none" strike="noStrike" dirty="0">
                          <a:effectLst/>
                        </a:rPr>
                        <a:t>2 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r>
                        <a:rPr lang="en-US" sz="1400" u="none" strike="noStrike" dirty="0">
                          <a:effectLst/>
                        </a:rPr>
                        <a:t>40  </a:t>
                      </a:r>
                      <a:endParaRPr lang="en-US" sz="1400" dirty="0"/>
                    </a:p>
                  </a:txBody>
                  <a:tcPr marL="7688" marR="7688" marT="7688" marB="36902" anchor="ctr"/>
                </a:tc>
                <a:extLst>
                  <a:ext uri="{0D108BD9-81ED-4DB2-BD59-A6C34878D82A}">
                    <a16:rowId xmlns:a16="http://schemas.microsoft.com/office/drawing/2014/main" val="3628419516"/>
                  </a:ext>
                </a:extLst>
              </a:tr>
              <a:tr h="192654">
                <a:tc>
                  <a:txBody>
                    <a:bodyPr/>
                    <a:lstStyle/>
                    <a:p>
                      <a:pPr algn="l" fontAlgn="ctr"/>
                      <a:r>
                        <a:rPr lang="en-US" sz="1400" u="none" strike="noStrike" dirty="0">
                          <a:effectLst/>
                        </a:rPr>
                        <a:t>Aiken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pPr algn="l" fontAlgn="ctr"/>
                      <a:r>
                        <a:rPr lang="en-US" sz="1400" u="none" strike="noStrike" dirty="0">
                          <a:effectLst/>
                        </a:rPr>
                        <a:t>57 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r>
                        <a:rPr lang="en-US" sz="1400" u="none" strike="noStrike" dirty="0">
                          <a:effectLst/>
                        </a:rPr>
                        <a:t>1140  </a:t>
                      </a:r>
                      <a:endParaRPr lang="en-US" sz="1400" dirty="0"/>
                    </a:p>
                  </a:txBody>
                  <a:tcPr marL="7688" marR="7688" marT="7688" marB="36902" anchor="ctr"/>
                </a:tc>
                <a:extLst>
                  <a:ext uri="{0D108BD9-81ED-4DB2-BD59-A6C34878D82A}">
                    <a16:rowId xmlns:a16="http://schemas.microsoft.com/office/drawing/2014/main" val="3986866509"/>
                  </a:ext>
                </a:extLst>
              </a:tr>
              <a:tr h="192654">
                <a:tc>
                  <a:txBody>
                    <a:bodyPr/>
                    <a:lstStyle/>
                    <a:p>
                      <a:pPr algn="l" fontAlgn="ctr"/>
                      <a:r>
                        <a:rPr lang="en-US" sz="1400" u="none" strike="noStrike" dirty="0">
                          <a:effectLst/>
                        </a:rPr>
                        <a:t>Allendale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pPr algn="l" fontAlgn="ctr"/>
                      <a:r>
                        <a:rPr lang="en-US" sz="1400" u="none" strike="noStrike" dirty="0">
                          <a:effectLst/>
                        </a:rPr>
                        <a:t>0 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r>
                        <a:rPr lang="en-US" sz="1400" u="none" strike="noStrike" dirty="0">
                          <a:effectLst/>
                        </a:rPr>
                        <a:t>0  </a:t>
                      </a:r>
                      <a:endParaRPr lang="en-US" sz="1400" dirty="0"/>
                    </a:p>
                  </a:txBody>
                  <a:tcPr marL="7688" marR="7688" marT="7688" marB="36902" anchor="ctr"/>
                </a:tc>
                <a:extLst>
                  <a:ext uri="{0D108BD9-81ED-4DB2-BD59-A6C34878D82A}">
                    <a16:rowId xmlns:a16="http://schemas.microsoft.com/office/drawing/2014/main" val="319675957"/>
                  </a:ext>
                </a:extLst>
              </a:tr>
              <a:tr h="192654">
                <a:tc>
                  <a:txBody>
                    <a:bodyPr/>
                    <a:lstStyle/>
                    <a:p>
                      <a:pPr algn="l" fontAlgn="ctr"/>
                      <a:r>
                        <a:rPr lang="en-US" sz="1400" u="none" strike="noStrike" dirty="0">
                          <a:effectLst/>
                        </a:rPr>
                        <a:t>Anderson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pPr algn="l" fontAlgn="ctr"/>
                      <a:r>
                        <a:rPr lang="en-US" sz="1400" u="none" strike="noStrike" dirty="0">
                          <a:effectLst/>
                        </a:rPr>
                        <a:t>47 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r>
                        <a:rPr lang="en-US" sz="1400" u="none" strike="noStrike" dirty="0">
                          <a:effectLst/>
                        </a:rPr>
                        <a:t>940  </a:t>
                      </a:r>
                      <a:endParaRPr lang="en-US" sz="1400" dirty="0"/>
                    </a:p>
                  </a:txBody>
                  <a:tcPr marL="7688" marR="7688" marT="7688" marB="36902" anchor="ctr"/>
                </a:tc>
                <a:extLst>
                  <a:ext uri="{0D108BD9-81ED-4DB2-BD59-A6C34878D82A}">
                    <a16:rowId xmlns:a16="http://schemas.microsoft.com/office/drawing/2014/main" val="1190407384"/>
                  </a:ext>
                </a:extLst>
              </a:tr>
              <a:tr h="192654">
                <a:tc>
                  <a:txBody>
                    <a:bodyPr/>
                    <a:lstStyle/>
                    <a:p>
                      <a:pPr algn="l" fontAlgn="ctr"/>
                      <a:r>
                        <a:rPr lang="en-US" sz="1400" u="none" strike="noStrike" dirty="0">
                          <a:effectLst/>
                        </a:rPr>
                        <a:t>Bamberg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pPr algn="l" fontAlgn="ctr"/>
                      <a:r>
                        <a:rPr lang="en-US" sz="1400" u="none" strike="noStrike" dirty="0">
                          <a:effectLst/>
                        </a:rPr>
                        <a:t>4 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r>
                        <a:rPr lang="en-US" sz="1400" u="none" strike="noStrike" dirty="0">
                          <a:effectLst/>
                        </a:rPr>
                        <a:t>80  </a:t>
                      </a:r>
                      <a:endParaRPr lang="en-US" sz="1400" dirty="0"/>
                    </a:p>
                  </a:txBody>
                  <a:tcPr marL="7688" marR="7688" marT="7688" marB="36902" anchor="ctr"/>
                </a:tc>
                <a:extLst>
                  <a:ext uri="{0D108BD9-81ED-4DB2-BD59-A6C34878D82A}">
                    <a16:rowId xmlns:a16="http://schemas.microsoft.com/office/drawing/2014/main" val="890342809"/>
                  </a:ext>
                </a:extLst>
              </a:tr>
              <a:tr h="192654">
                <a:tc>
                  <a:txBody>
                    <a:bodyPr/>
                    <a:lstStyle/>
                    <a:p>
                      <a:pPr algn="l" fontAlgn="ctr"/>
                      <a:r>
                        <a:rPr lang="en-US" sz="1400" u="none" strike="noStrike" dirty="0">
                          <a:effectLst/>
                        </a:rPr>
                        <a:t>Barnwell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pPr algn="l" fontAlgn="ctr"/>
                      <a:r>
                        <a:rPr lang="en-US" sz="1400" u="none" strike="noStrike" dirty="0">
                          <a:effectLst/>
                        </a:rPr>
                        <a:t>1 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r>
                        <a:rPr lang="en-US" sz="1400" u="none" strike="noStrike" dirty="0">
                          <a:effectLst/>
                        </a:rPr>
                        <a:t>20  </a:t>
                      </a:r>
                      <a:endParaRPr lang="en-US" sz="1400" dirty="0"/>
                    </a:p>
                  </a:txBody>
                  <a:tcPr marL="7688" marR="7688" marT="7688" marB="36902" anchor="ctr"/>
                </a:tc>
                <a:extLst>
                  <a:ext uri="{0D108BD9-81ED-4DB2-BD59-A6C34878D82A}">
                    <a16:rowId xmlns:a16="http://schemas.microsoft.com/office/drawing/2014/main" val="1008097504"/>
                  </a:ext>
                </a:extLst>
              </a:tr>
              <a:tr h="192654">
                <a:tc>
                  <a:txBody>
                    <a:bodyPr/>
                    <a:lstStyle/>
                    <a:p>
                      <a:pPr algn="l" fontAlgn="ctr"/>
                      <a:r>
                        <a:rPr lang="en-US" sz="1400" u="none" strike="noStrike" dirty="0">
                          <a:effectLst/>
                        </a:rPr>
                        <a:t>Beaufort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pPr algn="l" fontAlgn="ctr"/>
                      <a:r>
                        <a:rPr lang="en-US" sz="1400" u="none" strike="noStrike" dirty="0">
                          <a:effectLst/>
                        </a:rPr>
                        <a:t>30 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r>
                        <a:rPr lang="en-US" sz="1400" u="none" strike="noStrike" dirty="0">
                          <a:effectLst/>
                        </a:rPr>
                        <a:t>600  </a:t>
                      </a:r>
                      <a:endParaRPr lang="en-US" sz="1400" dirty="0"/>
                    </a:p>
                  </a:txBody>
                  <a:tcPr marL="7688" marR="7688" marT="7688" marB="36902" anchor="ctr"/>
                </a:tc>
                <a:extLst>
                  <a:ext uri="{0D108BD9-81ED-4DB2-BD59-A6C34878D82A}">
                    <a16:rowId xmlns:a16="http://schemas.microsoft.com/office/drawing/2014/main" val="337405263"/>
                  </a:ext>
                </a:extLst>
              </a:tr>
              <a:tr h="192654">
                <a:tc>
                  <a:txBody>
                    <a:bodyPr/>
                    <a:lstStyle/>
                    <a:p>
                      <a:pPr algn="l" fontAlgn="ctr"/>
                      <a:r>
                        <a:rPr lang="en-US" sz="1400" u="none" strike="noStrike" dirty="0">
                          <a:effectLst/>
                        </a:rPr>
                        <a:t>Berkeley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pPr algn="l" fontAlgn="ctr"/>
                      <a:r>
                        <a:rPr lang="en-US" sz="1400" u="none" strike="noStrike" dirty="0">
                          <a:effectLst/>
                        </a:rPr>
                        <a:t>41 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r>
                        <a:rPr lang="en-US" sz="1400" u="none" strike="noStrike" dirty="0">
                          <a:effectLst/>
                        </a:rPr>
                        <a:t>820  </a:t>
                      </a:r>
                      <a:endParaRPr lang="en-US" sz="1400" dirty="0"/>
                    </a:p>
                  </a:txBody>
                  <a:tcPr marL="7688" marR="7688" marT="7688" marB="36902" anchor="ctr"/>
                </a:tc>
                <a:extLst>
                  <a:ext uri="{0D108BD9-81ED-4DB2-BD59-A6C34878D82A}">
                    <a16:rowId xmlns:a16="http://schemas.microsoft.com/office/drawing/2014/main" val="3207804006"/>
                  </a:ext>
                </a:extLst>
              </a:tr>
              <a:tr h="192654">
                <a:tc>
                  <a:txBody>
                    <a:bodyPr/>
                    <a:lstStyle/>
                    <a:p>
                      <a:pPr algn="l" fontAlgn="ctr"/>
                      <a:r>
                        <a:rPr lang="en-US" sz="1400" u="none" strike="noStrike" dirty="0">
                          <a:effectLst/>
                        </a:rPr>
                        <a:t>Calhoun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pPr algn="l" fontAlgn="ctr"/>
                      <a:r>
                        <a:rPr lang="en-US" sz="1400" u="none" strike="noStrike" dirty="0">
                          <a:effectLst/>
                        </a:rPr>
                        <a:t>1 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r>
                        <a:rPr lang="en-US" sz="1400" u="none" strike="noStrike" dirty="0">
                          <a:effectLst/>
                        </a:rPr>
                        <a:t>20  </a:t>
                      </a:r>
                      <a:endParaRPr lang="en-US" sz="1400" dirty="0"/>
                    </a:p>
                  </a:txBody>
                  <a:tcPr marL="7688" marR="7688" marT="7688" marB="36902" anchor="ctr"/>
                </a:tc>
                <a:extLst>
                  <a:ext uri="{0D108BD9-81ED-4DB2-BD59-A6C34878D82A}">
                    <a16:rowId xmlns:a16="http://schemas.microsoft.com/office/drawing/2014/main" val="602710212"/>
                  </a:ext>
                </a:extLst>
              </a:tr>
              <a:tr h="192654">
                <a:tc>
                  <a:txBody>
                    <a:bodyPr/>
                    <a:lstStyle/>
                    <a:p>
                      <a:pPr algn="l" fontAlgn="ctr"/>
                      <a:r>
                        <a:rPr lang="en-US" sz="1400" u="none" strike="noStrike" dirty="0">
                          <a:effectLst/>
                        </a:rPr>
                        <a:t>Charleston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pPr algn="l" fontAlgn="ctr"/>
                      <a:r>
                        <a:rPr lang="en-US" sz="1400" u="none" strike="noStrike" dirty="0">
                          <a:effectLst/>
                        </a:rPr>
                        <a:t>168 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r>
                        <a:rPr lang="en-US" sz="1400" u="none" strike="noStrike" dirty="0">
                          <a:effectLst/>
                        </a:rPr>
                        <a:t>3360  </a:t>
                      </a:r>
                      <a:endParaRPr lang="en-US" sz="1400" dirty="0"/>
                    </a:p>
                  </a:txBody>
                  <a:tcPr marL="7688" marR="7688" marT="7688" marB="36902" anchor="ctr"/>
                </a:tc>
                <a:extLst>
                  <a:ext uri="{0D108BD9-81ED-4DB2-BD59-A6C34878D82A}">
                    <a16:rowId xmlns:a16="http://schemas.microsoft.com/office/drawing/2014/main" val="4182027920"/>
                  </a:ext>
                </a:extLst>
              </a:tr>
              <a:tr h="192654">
                <a:tc>
                  <a:txBody>
                    <a:bodyPr/>
                    <a:lstStyle/>
                    <a:p>
                      <a:pPr algn="l" fontAlgn="ctr"/>
                      <a:r>
                        <a:rPr lang="en-US" sz="1400" u="none" strike="noStrike" dirty="0">
                          <a:effectLst/>
                        </a:rPr>
                        <a:t>Cherokee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pPr algn="l" fontAlgn="ctr"/>
                      <a:r>
                        <a:rPr lang="en-US" sz="1400" u="none" strike="noStrike" dirty="0">
                          <a:effectLst/>
                        </a:rPr>
                        <a:t>4 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r>
                        <a:rPr lang="en-US" sz="1400" u="none" strike="noStrike" dirty="0">
                          <a:effectLst/>
                        </a:rPr>
                        <a:t>80  </a:t>
                      </a:r>
                      <a:endParaRPr lang="en-US" sz="1400" dirty="0"/>
                    </a:p>
                  </a:txBody>
                  <a:tcPr marL="7688" marR="7688" marT="7688" marB="36902" anchor="ctr"/>
                </a:tc>
                <a:extLst>
                  <a:ext uri="{0D108BD9-81ED-4DB2-BD59-A6C34878D82A}">
                    <a16:rowId xmlns:a16="http://schemas.microsoft.com/office/drawing/2014/main" val="2594613913"/>
                  </a:ext>
                </a:extLst>
              </a:tr>
              <a:tr h="192654">
                <a:tc>
                  <a:txBody>
                    <a:bodyPr/>
                    <a:lstStyle/>
                    <a:p>
                      <a:pPr algn="l" fontAlgn="ctr"/>
                      <a:r>
                        <a:rPr lang="en-US" sz="1400" u="none" strike="noStrike" dirty="0">
                          <a:effectLst/>
                        </a:rPr>
                        <a:t>Chester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pPr algn="l" fontAlgn="ctr"/>
                      <a:r>
                        <a:rPr lang="en-US" sz="1400" u="none" strike="noStrike" dirty="0">
                          <a:effectLst/>
                        </a:rPr>
                        <a:t>7 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r>
                        <a:rPr lang="en-US" sz="1400" u="none" strike="noStrike" dirty="0">
                          <a:effectLst/>
                        </a:rPr>
                        <a:t>140  </a:t>
                      </a:r>
                      <a:endParaRPr lang="en-US" sz="1400" dirty="0"/>
                    </a:p>
                  </a:txBody>
                  <a:tcPr marL="7688" marR="7688" marT="7688" marB="36902" anchor="ctr"/>
                </a:tc>
                <a:extLst>
                  <a:ext uri="{0D108BD9-81ED-4DB2-BD59-A6C34878D82A}">
                    <a16:rowId xmlns:a16="http://schemas.microsoft.com/office/drawing/2014/main" val="989381050"/>
                  </a:ext>
                </a:extLst>
              </a:tr>
              <a:tr h="302743">
                <a:tc>
                  <a:txBody>
                    <a:bodyPr/>
                    <a:lstStyle/>
                    <a:p>
                      <a:pPr algn="l" fontAlgn="ctr"/>
                      <a:r>
                        <a:rPr lang="en-US" sz="1400" u="none" strike="noStrike" dirty="0">
                          <a:effectLst/>
                        </a:rPr>
                        <a:t>Chesterfield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pPr algn="l" fontAlgn="ctr"/>
                      <a:r>
                        <a:rPr lang="en-US" sz="1400" u="none" strike="noStrike" dirty="0">
                          <a:effectLst/>
                        </a:rPr>
                        <a:t>7 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r>
                        <a:rPr lang="en-US" sz="1400" u="none" strike="noStrike" dirty="0">
                          <a:effectLst/>
                        </a:rPr>
                        <a:t>140  </a:t>
                      </a:r>
                      <a:endParaRPr lang="en-US" sz="1400" dirty="0"/>
                    </a:p>
                  </a:txBody>
                  <a:tcPr marL="7688" marR="7688" marT="7688" marB="36902" anchor="ctr"/>
                </a:tc>
                <a:extLst>
                  <a:ext uri="{0D108BD9-81ED-4DB2-BD59-A6C34878D82A}">
                    <a16:rowId xmlns:a16="http://schemas.microsoft.com/office/drawing/2014/main" val="422692881"/>
                  </a:ext>
                </a:extLst>
              </a:tr>
              <a:tr h="192654">
                <a:tc>
                  <a:txBody>
                    <a:bodyPr/>
                    <a:lstStyle/>
                    <a:p>
                      <a:pPr algn="l" fontAlgn="ctr"/>
                      <a:r>
                        <a:rPr lang="en-US" sz="1400" u="none" strike="noStrike" dirty="0">
                          <a:effectLst/>
                        </a:rPr>
                        <a:t>Clarendon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pPr algn="l" fontAlgn="ctr"/>
                      <a:r>
                        <a:rPr lang="en-US" sz="1400" u="none" strike="noStrike" dirty="0">
                          <a:effectLst/>
                        </a:rPr>
                        <a:t>1 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r>
                        <a:rPr lang="en-US" sz="1400" u="none" strike="noStrike" dirty="0">
                          <a:effectLst/>
                        </a:rPr>
                        <a:t>20  </a:t>
                      </a:r>
                      <a:endParaRPr lang="en-US" sz="1400" dirty="0"/>
                    </a:p>
                  </a:txBody>
                  <a:tcPr marL="7688" marR="7688" marT="7688" marB="36902" anchor="ctr"/>
                </a:tc>
                <a:extLst>
                  <a:ext uri="{0D108BD9-81ED-4DB2-BD59-A6C34878D82A}">
                    <a16:rowId xmlns:a16="http://schemas.microsoft.com/office/drawing/2014/main" val="3489591991"/>
                  </a:ext>
                </a:extLst>
              </a:tr>
              <a:tr h="192654">
                <a:tc>
                  <a:txBody>
                    <a:bodyPr/>
                    <a:lstStyle/>
                    <a:p>
                      <a:pPr algn="l" fontAlgn="ctr"/>
                      <a:r>
                        <a:rPr lang="en-US" sz="1400" u="none" strike="noStrike" dirty="0">
                          <a:effectLst/>
                        </a:rPr>
                        <a:t>Colleton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pPr algn="l" fontAlgn="ctr"/>
                      <a:r>
                        <a:rPr lang="en-US" sz="1400" u="none" strike="noStrike" dirty="0">
                          <a:effectLst/>
                        </a:rPr>
                        <a:t>4 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r>
                        <a:rPr lang="en-US" sz="1400" u="none" strike="noStrike" dirty="0">
                          <a:effectLst/>
                        </a:rPr>
                        <a:t>80  </a:t>
                      </a:r>
                      <a:endParaRPr lang="en-US" sz="1400" dirty="0"/>
                    </a:p>
                  </a:txBody>
                  <a:tcPr marL="7688" marR="7688" marT="7688" marB="36902" anchor="ctr"/>
                </a:tc>
                <a:extLst>
                  <a:ext uri="{0D108BD9-81ED-4DB2-BD59-A6C34878D82A}">
                    <a16:rowId xmlns:a16="http://schemas.microsoft.com/office/drawing/2014/main" val="2633265116"/>
                  </a:ext>
                </a:extLst>
              </a:tr>
              <a:tr h="192654">
                <a:tc>
                  <a:txBody>
                    <a:bodyPr/>
                    <a:lstStyle/>
                    <a:p>
                      <a:pPr algn="l" fontAlgn="ctr"/>
                      <a:r>
                        <a:rPr lang="en-US" sz="1400" u="none" strike="noStrike" dirty="0">
                          <a:effectLst/>
                        </a:rPr>
                        <a:t>Darlington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pPr algn="l" fontAlgn="ctr"/>
                      <a:r>
                        <a:rPr lang="en-US" sz="1400" u="none" strike="noStrike" dirty="0">
                          <a:effectLst/>
                        </a:rPr>
                        <a:t>6 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r>
                        <a:rPr lang="en-US" sz="1400" u="none" strike="noStrike" dirty="0">
                          <a:effectLst/>
                        </a:rPr>
                        <a:t>120  </a:t>
                      </a:r>
                      <a:endParaRPr lang="en-US" sz="1400" dirty="0"/>
                    </a:p>
                  </a:txBody>
                  <a:tcPr marL="7688" marR="7688" marT="7688" marB="36902" anchor="ctr"/>
                </a:tc>
                <a:extLst>
                  <a:ext uri="{0D108BD9-81ED-4DB2-BD59-A6C34878D82A}">
                    <a16:rowId xmlns:a16="http://schemas.microsoft.com/office/drawing/2014/main" val="890288308"/>
                  </a:ext>
                </a:extLst>
              </a:tr>
              <a:tr h="192654">
                <a:tc>
                  <a:txBody>
                    <a:bodyPr/>
                    <a:lstStyle/>
                    <a:p>
                      <a:pPr algn="l" fontAlgn="ctr"/>
                      <a:r>
                        <a:rPr lang="en-US" sz="1400" u="none" strike="noStrike" dirty="0">
                          <a:effectLst/>
                        </a:rPr>
                        <a:t>Dillon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pPr algn="l" fontAlgn="ctr"/>
                      <a:r>
                        <a:rPr lang="en-US" sz="1400" u="none" strike="noStrike" dirty="0">
                          <a:effectLst/>
                        </a:rPr>
                        <a:t>16 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r>
                        <a:rPr lang="en-US" sz="1400" u="none" strike="noStrike" dirty="0">
                          <a:effectLst/>
                        </a:rPr>
                        <a:t>320  </a:t>
                      </a:r>
                      <a:endParaRPr lang="en-US" sz="1400" dirty="0"/>
                    </a:p>
                  </a:txBody>
                  <a:tcPr marL="7688" marR="7688" marT="7688" marB="36902" anchor="ctr"/>
                </a:tc>
                <a:extLst>
                  <a:ext uri="{0D108BD9-81ED-4DB2-BD59-A6C34878D82A}">
                    <a16:rowId xmlns:a16="http://schemas.microsoft.com/office/drawing/2014/main" val="1430424721"/>
                  </a:ext>
                </a:extLst>
              </a:tr>
              <a:tr h="192654">
                <a:tc>
                  <a:txBody>
                    <a:bodyPr/>
                    <a:lstStyle/>
                    <a:p>
                      <a:pPr algn="l" fontAlgn="ctr"/>
                      <a:r>
                        <a:rPr lang="en-US" sz="1400" u="none" strike="noStrike" dirty="0">
                          <a:effectLst/>
                        </a:rPr>
                        <a:t>Dorchester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pPr algn="l" fontAlgn="ctr"/>
                      <a:r>
                        <a:rPr lang="en-US" sz="1400" u="none" strike="noStrike" dirty="0">
                          <a:effectLst/>
                        </a:rPr>
                        <a:t>34 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r>
                        <a:rPr lang="en-US" sz="1400" u="none" strike="noStrike" dirty="0">
                          <a:effectLst/>
                        </a:rPr>
                        <a:t>680  </a:t>
                      </a:r>
                      <a:endParaRPr lang="en-US" sz="1400" dirty="0"/>
                    </a:p>
                  </a:txBody>
                  <a:tcPr marL="7688" marR="7688" marT="7688" marB="36902" anchor="ctr"/>
                </a:tc>
                <a:extLst>
                  <a:ext uri="{0D108BD9-81ED-4DB2-BD59-A6C34878D82A}">
                    <a16:rowId xmlns:a16="http://schemas.microsoft.com/office/drawing/2014/main" val="1166436934"/>
                  </a:ext>
                </a:extLst>
              </a:tr>
              <a:tr h="192654">
                <a:tc>
                  <a:txBody>
                    <a:bodyPr/>
                    <a:lstStyle/>
                    <a:p>
                      <a:pPr algn="l" fontAlgn="ctr"/>
                      <a:r>
                        <a:rPr lang="en-US" sz="1400" u="none" strike="noStrike" dirty="0">
                          <a:effectLst/>
                        </a:rPr>
                        <a:t>Edgefield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pPr algn="l" fontAlgn="ctr"/>
                      <a:r>
                        <a:rPr lang="en-US" sz="1400" u="none" strike="noStrike" dirty="0">
                          <a:effectLst/>
                        </a:rPr>
                        <a:t>4 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r>
                        <a:rPr lang="en-US" sz="1400" u="none" strike="noStrike" dirty="0">
                          <a:effectLst/>
                        </a:rPr>
                        <a:t>80  </a:t>
                      </a:r>
                      <a:endParaRPr lang="en-US" sz="1400" dirty="0"/>
                    </a:p>
                  </a:txBody>
                  <a:tcPr marL="7688" marR="7688" marT="7688" marB="36902" anchor="ctr"/>
                </a:tc>
                <a:extLst>
                  <a:ext uri="{0D108BD9-81ED-4DB2-BD59-A6C34878D82A}">
                    <a16:rowId xmlns:a16="http://schemas.microsoft.com/office/drawing/2014/main" val="282848169"/>
                  </a:ext>
                </a:extLst>
              </a:tr>
              <a:tr h="192654">
                <a:tc>
                  <a:txBody>
                    <a:bodyPr/>
                    <a:lstStyle/>
                    <a:p>
                      <a:pPr algn="l" fontAlgn="ctr"/>
                      <a:r>
                        <a:rPr lang="en-US" sz="1400" u="none" strike="noStrike" dirty="0">
                          <a:effectLst/>
                        </a:rPr>
                        <a:t>Fairfield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pPr algn="l" fontAlgn="ctr"/>
                      <a:r>
                        <a:rPr lang="en-US" sz="1400" u="none" strike="noStrike" dirty="0">
                          <a:effectLst/>
                        </a:rPr>
                        <a:t>8 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r>
                        <a:rPr lang="en-US" sz="1400" u="none" strike="noStrike" dirty="0">
                          <a:effectLst/>
                        </a:rPr>
                        <a:t>160  </a:t>
                      </a:r>
                      <a:endParaRPr lang="en-US" sz="1400" dirty="0"/>
                    </a:p>
                  </a:txBody>
                  <a:tcPr marL="7688" marR="7688" marT="7688" marB="36902" anchor="ctr"/>
                </a:tc>
                <a:extLst>
                  <a:ext uri="{0D108BD9-81ED-4DB2-BD59-A6C34878D82A}">
                    <a16:rowId xmlns:a16="http://schemas.microsoft.com/office/drawing/2014/main" val="3763216150"/>
                  </a:ext>
                </a:extLst>
              </a:tr>
              <a:tr h="192654">
                <a:tc>
                  <a:txBody>
                    <a:bodyPr/>
                    <a:lstStyle/>
                    <a:p>
                      <a:pPr algn="l" fontAlgn="ctr"/>
                      <a:r>
                        <a:rPr lang="en-US" sz="1400" u="none" strike="noStrike" dirty="0">
                          <a:effectLst/>
                        </a:rPr>
                        <a:t>Florence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pPr algn="l" fontAlgn="ctr"/>
                      <a:r>
                        <a:rPr lang="en-US" sz="1400" u="none" strike="noStrike" dirty="0">
                          <a:effectLst/>
                        </a:rPr>
                        <a:t>44 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r>
                        <a:rPr lang="en-US" sz="1400" u="none" strike="noStrike" dirty="0">
                          <a:effectLst/>
                        </a:rPr>
                        <a:t>880  </a:t>
                      </a:r>
                      <a:endParaRPr lang="en-US" sz="1400" dirty="0"/>
                    </a:p>
                  </a:txBody>
                  <a:tcPr marL="7688" marR="7688" marT="7688" marB="36902" anchor="ctr"/>
                </a:tc>
                <a:extLst>
                  <a:ext uri="{0D108BD9-81ED-4DB2-BD59-A6C34878D82A}">
                    <a16:rowId xmlns:a16="http://schemas.microsoft.com/office/drawing/2014/main" val="1101166734"/>
                  </a:ext>
                </a:extLst>
              </a:tr>
              <a:tr h="302743">
                <a:tc>
                  <a:txBody>
                    <a:bodyPr/>
                    <a:lstStyle/>
                    <a:p>
                      <a:pPr algn="l" fontAlgn="ctr"/>
                      <a:r>
                        <a:rPr lang="en-US" sz="1400" u="none" strike="noStrike" dirty="0">
                          <a:effectLst/>
                        </a:rPr>
                        <a:t>Georgetown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pPr algn="l" fontAlgn="ctr"/>
                      <a:r>
                        <a:rPr lang="en-US" sz="1400" u="none" strike="noStrike" dirty="0">
                          <a:effectLst/>
                        </a:rPr>
                        <a:t>26 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r>
                        <a:rPr lang="en-US" sz="1400" u="none" strike="noStrike" dirty="0">
                          <a:effectLst/>
                        </a:rPr>
                        <a:t>520  </a:t>
                      </a:r>
                      <a:endParaRPr lang="en-US" sz="1400" dirty="0"/>
                    </a:p>
                  </a:txBody>
                  <a:tcPr marL="7688" marR="7688" marT="7688" marB="36902" anchor="ctr"/>
                </a:tc>
                <a:extLst>
                  <a:ext uri="{0D108BD9-81ED-4DB2-BD59-A6C34878D82A}">
                    <a16:rowId xmlns:a16="http://schemas.microsoft.com/office/drawing/2014/main" val="3286405285"/>
                  </a:ext>
                </a:extLst>
              </a:tr>
              <a:tr h="192654">
                <a:tc>
                  <a:txBody>
                    <a:bodyPr/>
                    <a:lstStyle/>
                    <a:p>
                      <a:pPr algn="l" fontAlgn="ctr"/>
                      <a:r>
                        <a:rPr lang="en-US" sz="1400" u="none" strike="noStrike" dirty="0">
                          <a:effectLst/>
                        </a:rPr>
                        <a:t>Greenville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pPr algn="l" fontAlgn="ctr"/>
                      <a:r>
                        <a:rPr lang="en-US" sz="1400" u="none" strike="noStrike" dirty="0">
                          <a:effectLst/>
                        </a:rPr>
                        <a:t>144 </a:t>
                      </a:r>
                      <a:endParaRPr lang="en-US" sz="1400" b="0" i="0" u="none" strike="noStrike" dirty="0">
                        <a:solidFill>
                          <a:srgbClr val="000000"/>
                        </a:solidFill>
                        <a:effectLst/>
                        <a:latin typeface="Times New Roman" panose="02020603050405020304" pitchFamily="18" charset="0"/>
                      </a:endParaRPr>
                    </a:p>
                  </a:txBody>
                  <a:tcPr marL="7688" marR="7688" marT="7688" marB="36902" anchor="ctr"/>
                </a:tc>
                <a:tc>
                  <a:txBody>
                    <a:bodyPr/>
                    <a:lstStyle/>
                    <a:p>
                      <a:r>
                        <a:rPr lang="en-US" sz="1400" u="none" strike="noStrike" dirty="0">
                          <a:effectLst/>
                        </a:rPr>
                        <a:t>2880  </a:t>
                      </a:r>
                      <a:endParaRPr lang="en-US" sz="1400" dirty="0"/>
                    </a:p>
                  </a:txBody>
                  <a:tcPr marL="7688" marR="7688" marT="7688" marB="36902" anchor="ctr"/>
                </a:tc>
                <a:extLst>
                  <a:ext uri="{0D108BD9-81ED-4DB2-BD59-A6C34878D82A}">
                    <a16:rowId xmlns:a16="http://schemas.microsoft.com/office/drawing/2014/main" val="785444398"/>
                  </a:ext>
                </a:extLst>
              </a:tr>
            </a:tbl>
          </a:graphicData>
        </a:graphic>
      </p:graphicFrame>
    </p:spTree>
    <p:extLst>
      <p:ext uri="{BB962C8B-B14F-4D97-AF65-F5344CB8AC3E}">
        <p14:creationId xmlns:p14="http://schemas.microsoft.com/office/powerpoint/2010/main" val="3954819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513B8D-79F1-4CCF-8F64-5C21FCDE3ECB}"/>
              </a:ext>
            </a:extLst>
          </p:cNvPr>
          <p:cNvPicPr>
            <a:picLocks noChangeAspect="1"/>
          </p:cNvPicPr>
          <p:nvPr/>
        </p:nvPicPr>
        <p:blipFill>
          <a:blip r:embed="rId2"/>
          <a:stretch>
            <a:fillRect/>
          </a:stretch>
        </p:blipFill>
        <p:spPr>
          <a:xfrm>
            <a:off x="1671639" y="377687"/>
            <a:ext cx="8672512" cy="6102625"/>
          </a:xfrm>
          <a:prstGeom prst="rect">
            <a:avLst/>
          </a:prstGeom>
        </p:spPr>
      </p:pic>
    </p:spTree>
    <p:extLst>
      <p:ext uri="{BB962C8B-B14F-4D97-AF65-F5344CB8AC3E}">
        <p14:creationId xmlns:p14="http://schemas.microsoft.com/office/powerpoint/2010/main" val="10643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07DE44-F241-4DCB-9025-DD00E8BF9426}"/>
              </a:ext>
            </a:extLst>
          </p:cNvPr>
          <p:cNvSpPr/>
          <p:nvPr/>
        </p:nvSpPr>
        <p:spPr>
          <a:xfrm>
            <a:off x="689317" y="801858"/>
            <a:ext cx="10916529" cy="517064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38B"/>
                </a:solidFill>
                <a:effectLst/>
                <a:uLnTx/>
                <a:uFillTx/>
                <a:latin typeface="Calibri" panose="020F0502020204030204"/>
                <a:ea typeface="+mn-ea"/>
                <a:cs typeface="+mn-cs"/>
              </a:rPr>
              <a:t>Progress on Meeting Naloxone Saturation Plan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838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Data from distribution for previous federal fiscal year (October 2021 –September 2022) broken down by county, indicated: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18 South Carolina counties exceeded saturation level by 10% or more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black"/>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 South Carolina counties met or exceeded saturation level by less than 10%</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a:rPr>
              <a:t>3</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counties were approaching the saturation rate with their distribution (within 10% of goal)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remaining 23 counties did not meet the saturation </a:t>
            </a:r>
            <a:r>
              <a:rPr lang="en-US" sz="2000" dirty="0">
                <a:solidFill>
                  <a:prstClr val="black"/>
                </a:solidFill>
                <a:latin typeface="Calibri" panose="020F0502020204030204"/>
              </a:rPr>
              <a:t>plan level and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will need to increase naloxone distribution levels in order to reach saturation levels in the upcoming years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Targeted distribution and communication strategies to get naloxone into the hands of those most likely to witness an overdose need to be increased</a:t>
            </a:r>
          </a:p>
        </p:txBody>
      </p:sp>
    </p:spTree>
    <p:extLst>
      <p:ext uri="{BB962C8B-B14F-4D97-AF65-F5344CB8AC3E}">
        <p14:creationId xmlns:p14="http://schemas.microsoft.com/office/powerpoint/2010/main" val="3149096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31A338-3952-476B-BDDA-BBF4A126F332}"/>
              </a:ext>
            </a:extLst>
          </p:cNvPr>
          <p:cNvSpPr/>
          <p:nvPr/>
        </p:nvSpPr>
        <p:spPr>
          <a:xfrm>
            <a:off x="381000" y="849086"/>
            <a:ext cx="11321143" cy="526297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38B"/>
                </a:solidFill>
                <a:effectLst/>
                <a:uLnTx/>
                <a:uFillTx/>
                <a:latin typeface="Calibri" panose="020F0502020204030204"/>
                <a:ea typeface="+mn-ea"/>
                <a:cs typeface="+mn-cs"/>
              </a:rPr>
              <a:t>Next Steps: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 need to work with the current CDs and other groups to recruit additional partners to become CDs to increase access to naloxone throughout each county.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 also need to work with the CDs to utilize the Overdose Detection Mapping Application Program (ODMAP) to identify “hot spots” in the county where overdoses occur.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CDs should set up distribution events and targeted outreach in areas (parking lots, hotels, churches, shelters, etc.) near the identified hot spots to target dissemination to individuals at high risk of witnessing an overdose.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CDs will continue to promote the anonymous survey designed to collect naloxone administration data from laypeople</a:t>
            </a:r>
          </a:p>
        </p:txBody>
      </p:sp>
    </p:spTree>
    <p:extLst>
      <p:ext uri="{BB962C8B-B14F-4D97-AF65-F5344CB8AC3E}">
        <p14:creationId xmlns:p14="http://schemas.microsoft.com/office/powerpoint/2010/main" val="200517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a:spLocks noChangeAspect="1"/>
          </p:cNvSpPr>
          <p:nvPr/>
        </p:nvSpPr>
        <p:spPr>
          <a:xfrm>
            <a:off x="-34636" y="0"/>
            <a:ext cx="12226636" cy="6858000"/>
          </a:xfrm>
          <a:prstGeom prst="rect">
            <a:avLst/>
          </a:prstGeom>
          <a:blipFill>
            <a:blip r:embed="rId2" cstate="print"/>
            <a:stretch>
              <a:fillRect l="153" r="-12653"/>
            </a:stretch>
          </a:blipFill>
        </p:spPr>
        <p:txBody>
          <a:bodyPr wrap="square" lIns="0" tIns="0" rIns="0" bIns="0" rtlCol="0"/>
          <a:lstStyle/>
          <a:p>
            <a:pPr defTabSz="623438"/>
            <a:endParaRPr sz="1227" dirty="0">
              <a:solidFill>
                <a:prstClr val="black"/>
              </a:solidFill>
              <a:latin typeface="Calibri"/>
            </a:endParaRPr>
          </a:p>
        </p:txBody>
      </p:sp>
      <p:sp>
        <p:nvSpPr>
          <p:cNvPr id="8" name="object 8"/>
          <p:cNvSpPr/>
          <p:nvPr/>
        </p:nvSpPr>
        <p:spPr>
          <a:xfrm>
            <a:off x="3740923" y="1424917"/>
            <a:ext cx="4721872" cy="1120850"/>
          </a:xfrm>
          <a:prstGeom prst="rect">
            <a:avLst/>
          </a:prstGeom>
          <a:blipFill>
            <a:blip r:embed="rId3" cstate="print"/>
            <a:stretch>
              <a:fillRect/>
            </a:stretch>
          </a:blipFill>
        </p:spPr>
        <p:txBody>
          <a:bodyPr wrap="square" lIns="0" tIns="0" rIns="0" bIns="0" rtlCol="0"/>
          <a:lstStyle/>
          <a:p>
            <a:pPr defTabSz="623438"/>
            <a:endParaRPr sz="1227" dirty="0">
              <a:solidFill>
                <a:prstClr val="black"/>
              </a:solidFill>
              <a:latin typeface="Calibri"/>
            </a:endParaRPr>
          </a:p>
        </p:txBody>
      </p:sp>
      <p:sp>
        <p:nvSpPr>
          <p:cNvPr id="9" name="object 9"/>
          <p:cNvSpPr txBox="1">
            <a:spLocks noGrp="1"/>
          </p:cNvSpPr>
          <p:nvPr>
            <p:ph type="title"/>
          </p:nvPr>
        </p:nvSpPr>
        <p:spPr>
          <a:xfrm>
            <a:off x="4927054" y="2781628"/>
            <a:ext cx="7071481" cy="629531"/>
          </a:xfrm>
          <a:prstGeom prst="rect">
            <a:avLst/>
          </a:prstGeom>
          <a:solidFill>
            <a:srgbClr val="FFFFFF"/>
          </a:solidFill>
        </p:spPr>
        <p:txBody>
          <a:bodyPr vert="horz" wrap="square" lIns="0" tIns="0" rIns="0" bIns="0" rtlCol="0" anchor="ctr" anchorCtr="0">
            <a:spAutoFit/>
          </a:bodyPr>
          <a:lstStyle/>
          <a:p>
            <a:pPr algn="ctr"/>
            <a:r>
              <a:rPr sz="4091" spc="-17" dirty="0">
                <a:solidFill>
                  <a:srgbClr val="293650"/>
                </a:solidFill>
              </a:rPr>
              <a:t>Fake </a:t>
            </a:r>
            <a:r>
              <a:rPr sz="4091" spc="7" dirty="0">
                <a:solidFill>
                  <a:srgbClr val="293650"/>
                </a:solidFill>
              </a:rPr>
              <a:t>Pills </a:t>
            </a:r>
            <a:r>
              <a:rPr sz="4091" spc="-75" dirty="0">
                <a:solidFill>
                  <a:srgbClr val="293650"/>
                </a:solidFill>
              </a:rPr>
              <a:t>Campaign</a:t>
            </a:r>
            <a:r>
              <a:rPr sz="4091" spc="17" dirty="0">
                <a:solidFill>
                  <a:srgbClr val="293650"/>
                </a:solidFill>
              </a:rPr>
              <a:t> </a:t>
            </a:r>
            <a:r>
              <a:rPr sz="4091" spc="-48" dirty="0">
                <a:solidFill>
                  <a:srgbClr val="293650"/>
                </a:solidFill>
              </a:rPr>
              <a:t>Recap</a:t>
            </a:r>
            <a:endParaRPr sz="409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2F9D96-BDF7-4DB2-B991-3F6EB6431598}"/>
              </a:ext>
            </a:extLst>
          </p:cNvPr>
          <p:cNvSpPr>
            <a:spLocks noGrp="1"/>
          </p:cNvSpPr>
          <p:nvPr>
            <p:ph type="dt" sz="half" idx="10"/>
          </p:nvPr>
        </p:nvSpPr>
        <p:spPr/>
        <p:txBody>
          <a:bodyPr/>
          <a:lstStyle/>
          <a:p>
            <a:fld id="{D4F6D862-A06D-436F-A92E-EBAAD50B6E50}" type="datetime2">
              <a:rPr lang="en-US" smtClean="0"/>
              <a:t>Wednesday, November 2, 2022</a:t>
            </a:fld>
            <a:endParaRPr lang="en-US" dirty="0"/>
          </a:p>
        </p:txBody>
      </p:sp>
      <p:pic>
        <p:nvPicPr>
          <p:cNvPr id="3" name="Picture 2">
            <a:extLst>
              <a:ext uri="{FF2B5EF4-FFF2-40B4-BE49-F238E27FC236}">
                <a16:creationId xmlns:a16="http://schemas.microsoft.com/office/drawing/2014/main" id="{D69D9FE0-7B34-4A1C-94CB-6F010B05CD02}"/>
              </a:ext>
            </a:extLst>
          </p:cNvPr>
          <p:cNvPicPr>
            <a:picLocks noChangeAspect="1"/>
          </p:cNvPicPr>
          <p:nvPr/>
        </p:nvPicPr>
        <p:blipFill>
          <a:blip r:embed="rId2"/>
          <a:stretch>
            <a:fillRect/>
          </a:stretch>
        </p:blipFill>
        <p:spPr>
          <a:xfrm>
            <a:off x="1" y="1"/>
            <a:ext cx="12191999" cy="6858000"/>
          </a:xfrm>
          <a:prstGeom prst="rect">
            <a:avLst/>
          </a:prstGeom>
        </p:spPr>
      </p:pic>
    </p:spTree>
    <p:extLst>
      <p:ext uri="{BB962C8B-B14F-4D97-AF65-F5344CB8AC3E}">
        <p14:creationId xmlns:p14="http://schemas.microsoft.com/office/powerpoint/2010/main" val="2535874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903D31-F420-466A-A8C0-1E5012D40B86}"/>
              </a:ext>
            </a:extLst>
          </p:cNvPr>
          <p:cNvSpPr>
            <a:spLocks noGrp="1"/>
          </p:cNvSpPr>
          <p:nvPr>
            <p:ph type="dt" sz="half" idx="10"/>
          </p:nvPr>
        </p:nvSpPr>
        <p:spPr/>
        <p:txBody>
          <a:bodyPr/>
          <a:lstStyle/>
          <a:p>
            <a:fld id="{D4F6D862-A06D-436F-A92E-EBAAD50B6E50}" type="datetime2">
              <a:rPr lang="en-US" smtClean="0"/>
              <a:t>Wednesday, November 2, 2022</a:t>
            </a:fld>
            <a:endParaRPr lang="en-US" dirty="0"/>
          </a:p>
        </p:txBody>
      </p:sp>
      <p:pic>
        <p:nvPicPr>
          <p:cNvPr id="3" name="Picture 2">
            <a:extLst>
              <a:ext uri="{FF2B5EF4-FFF2-40B4-BE49-F238E27FC236}">
                <a16:creationId xmlns:a16="http://schemas.microsoft.com/office/drawing/2014/main" id="{4612063D-3959-4C2A-A9D4-D3C629D7EAF4}"/>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4065784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7097D-0C4E-4800-A85C-9175FECC2D24}"/>
              </a:ext>
            </a:extLst>
          </p:cNvPr>
          <p:cNvSpPr>
            <a:spLocks noGrp="1"/>
          </p:cNvSpPr>
          <p:nvPr>
            <p:ph type="dt" sz="half" idx="10"/>
          </p:nvPr>
        </p:nvSpPr>
        <p:spPr/>
        <p:txBody>
          <a:bodyPr/>
          <a:lstStyle/>
          <a:p>
            <a:fld id="{D4F6D862-A06D-436F-A92E-EBAAD50B6E50}" type="datetime2">
              <a:rPr lang="en-US" smtClean="0"/>
              <a:t>Wednesday, November 2, 2022</a:t>
            </a:fld>
            <a:endParaRPr lang="en-US" dirty="0"/>
          </a:p>
        </p:txBody>
      </p:sp>
      <p:pic>
        <p:nvPicPr>
          <p:cNvPr id="3" name="Picture 2">
            <a:extLst>
              <a:ext uri="{FF2B5EF4-FFF2-40B4-BE49-F238E27FC236}">
                <a16:creationId xmlns:a16="http://schemas.microsoft.com/office/drawing/2014/main" id="{A34629B5-45F3-4B37-A3A6-B984C71A081E}"/>
              </a:ext>
            </a:extLst>
          </p:cNvPr>
          <p:cNvPicPr>
            <a:picLocks noChangeAspect="1"/>
          </p:cNvPicPr>
          <p:nvPr/>
        </p:nvPicPr>
        <p:blipFill>
          <a:blip r:embed="rId2"/>
          <a:stretch>
            <a:fillRect/>
          </a:stretch>
        </p:blipFill>
        <p:spPr>
          <a:xfrm>
            <a:off x="1" y="1"/>
            <a:ext cx="12191999" cy="6858000"/>
          </a:xfrm>
          <a:prstGeom prst="rect">
            <a:avLst/>
          </a:prstGeom>
        </p:spPr>
      </p:pic>
    </p:spTree>
    <p:extLst>
      <p:ext uri="{BB962C8B-B14F-4D97-AF65-F5344CB8AC3E}">
        <p14:creationId xmlns:p14="http://schemas.microsoft.com/office/powerpoint/2010/main" val="2362108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9">
            <a:extLst>
              <a:ext uri="{FF2B5EF4-FFF2-40B4-BE49-F238E27FC236}">
                <a16:creationId xmlns:a16="http://schemas.microsoft.com/office/drawing/2014/main" id="{E2DCF266-F0D7-FE96-C0FE-9C4ABF303CDF}"/>
              </a:ext>
            </a:extLst>
          </p:cNvPr>
          <p:cNvSpPr txBox="1">
            <a:spLocks/>
          </p:cNvSpPr>
          <p:nvPr/>
        </p:nvSpPr>
        <p:spPr>
          <a:xfrm>
            <a:off x="9421091" y="155878"/>
            <a:ext cx="2755414" cy="188834"/>
          </a:xfrm>
          <a:prstGeom prst="rect">
            <a:avLst/>
          </a:prstGeom>
          <a:noFill/>
        </p:spPr>
        <p:txBody>
          <a:bodyPr vert="horz" wrap="square" lIns="0" tIns="0" rIns="0" bIns="0" rtlCol="0" anchor="ctr" anchorCtr="0">
            <a:spAutoFit/>
          </a:bodyPr>
          <a:lstStyle>
            <a:lvl1pPr>
              <a:defRPr sz="2700" b="0" i="0">
                <a:solidFill>
                  <a:schemeClr val="bg1"/>
                </a:solidFill>
                <a:latin typeface="Calibri"/>
                <a:ea typeface="+mj-ea"/>
                <a:cs typeface="Calibri"/>
              </a:defRPr>
            </a:lvl1pPr>
          </a:lstStyle>
          <a:p>
            <a:pPr marL="0" marR="0" lvl="0" indent="0" algn="ctr" defTabSz="623438" rtl="0" eaLnBrk="1" fontAlgn="auto" latinLnBrk="0" hangingPunct="1">
              <a:lnSpc>
                <a:spcPct val="100000"/>
              </a:lnSpc>
              <a:spcBef>
                <a:spcPts val="409"/>
              </a:spcBef>
              <a:spcAft>
                <a:spcPts val="0"/>
              </a:spcAft>
              <a:buClrTx/>
              <a:buSzTx/>
              <a:buFontTx/>
              <a:buNone/>
              <a:tabLst/>
              <a:defRPr/>
            </a:pPr>
            <a:r>
              <a:rPr kumimoji="0" lang="en-US" sz="1227" b="0" i="0" u="none" strike="noStrike" kern="0" cap="none" spc="-17" normalizeH="0" baseline="0" noProof="0" dirty="0">
                <a:ln>
                  <a:noFill/>
                </a:ln>
                <a:solidFill>
                  <a:srgbClr val="293650"/>
                </a:solidFill>
                <a:effectLst/>
                <a:uLnTx/>
                <a:uFillTx/>
                <a:latin typeface="Calibri"/>
                <a:ea typeface="+mj-ea"/>
                <a:cs typeface="Calibri"/>
              </a:rPr>
              <a:t>Fake </a:t>
            </a:r>
            <a:r>
              <a:rPr kumimoji="0" lang="en-US" sz="1227" b="0" i="0" u="none" strike="noStrike" kern="0" cap="none" spc="7" normalizeH="0" baseline="0" noProof="0" dirty="0">
                <a:ln>
                  <a:noFill/>
                </a:ln>
                <a:solidFill>
                  <a:srgbClr val="293650"/>
                </a:solidFill>
                <a:effectLst/>
                <a:uLnTx/>
                <a:uFillTx/>
                <a:latin typeface="Calibri"/>
                <a:ea typeface="+mj-ea"/>
                <a:cs typeface="Calibri"/>
              </a:rPr>
              <a:t>Pills </a:t>
            </a:r>
            <a:r>
              <a:rPr kumimoji="0" lang="en-US" sz="1227" b="0" i="0" u="none" strike="noStrike" kern="0" cap="none" spc="-75" normalizeH="0" baseline="0" noProof="0" dirty="0">
                <a:ln>
                  <a:noFill/>
                </a:ln>
                <a:solidFill>
                  <a:srgbClr val="293650"/>
                </a:solidFill>
                <a:effectLst/>
                <a:uLnTx/>
                <a:uFillTx/>
                <a:latin typeface="Calibri"/>
                <a:ea typeface="+mj-ea"/>
                <a:cs typeface="Calibri"/>
              </a:rPr>
              <a:t>Campaign</a:t>
            </a:r>
            <a:r>
              <a:rPr kumimoji="0" lang="en-US" sz="1227" b="0" i="0" u="none" strike="noStrike" kern="0" cap="none" spc="17" normalizeH="0" baseline="0" noProof="0" dirty="0">
                <a:ln>
                  <a:noFill/>
                </a:ln>
                <a:solidFill>
                  <a:srgbClr val="293650"/>
                </a:solidFill>
                <a:effectLst/>
                <a:uLnTx/>
                <a:uFillTx/>
                <a:latin typeface="Calibri"/>
                <a:ea typeface="+mj-ea"/>
                <a:cs typeface="Calibri"/>
              </a:rPr>
              <a:t> </a:t>
            </a:r>
            <a:r>
              <a:rPr kumimoji="0" lang="en-US" sz="1227" b="0" i="0" u="none" strike="noStrike" kern="0" cap="none" spc="-48" normalizeH="0" baseline="0" noProof="0" dirty="0">
                <a:ln>
                  <a:noFill/>
                </a:ln>
                <a:solidFill>
                  <a:srgbClr val="293650"/>
                </a:solidFill>
                <a:effectLst/>
                <a:uLnTx/>
                <a:uFillTx/>
                <a:latin typeface="Calibri"/>
                <a:ea typeface="+mj-ea"/>
                <a:cs typeface="Calibri"/>
              </a:rPr>
              <a:t>Recap</a:t>
            </a:r>
            <a:endParaRPr kumimoji="0" lang="en-US" sz="1227" b="0" i="0" u="none" strike="noStrike" kern="0" cap="none" spc="0" normalizeH="0" baseline="0" noProof="0" dirty="0">
              <a:ln>
                <a:noFill/>
              </a:ln>
              <a:solidFill>
                <a:prstClr val="white"/>
              </a:solidFill>
              <a:effectLst/>
              <a:uLnTx/>
              <a:uFillTx/>
              <a:latin typeface="Calibri"/>
              <a:ea typeface="+mj-ea"/>
              <a:cs typeface="Calibri"/>
            </a:endParaRPr>
          </a:p>
        </p:txBody>
      </p:sp>
      <p:pic>
        <p:nvPicPr>
          <p:cNvPr id="13" name="One Fake Pill (1)">
            <a:hlinkClick r:id="" action="ppaction://media"/>
            <a:extLst>
              <a:ext uri="{FF2B5EF4-FFF2-40B4-BE49-F238E27FC236}">
                <a16:creationId xmlns:a16="http://schemas.microsoft.com/office/drawing/2014/main" id="{391F36D6-A134-D8C1-0E71-B063E6534B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9818" y="545523"/>
            <a:ext cx="10252364" cy="5766955"/>
          </a:xfrm>
          <a:prstGeom prst="rect">
            <a:avLst/>
          </a:prstGeom>
        </p:spPr>
      </p:pic>
    </p:spTree>
    <p:extLst>
      <p:ext uri="{BB962C8B-B14F-4D97-AF65-F5344CB8AC3E}">
        <p14:creationId xmlns:p14="http://schemas.microsoft.com/office/powerpoint/2010/main" val="32910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7EDBBC-2B50-4DB5-B7BD-CCCF28B19C4E}"/>
              </a:ext>
            </a:extLst>
          </p:cNvPr>
          <p:cNvSpPr>
            <a:spLocks noGrp="1"/>
          </p:cNvSpPr>
          <p:nvPr>
            <p:ph idx="1"/>
          </p:nvPr>
        </p:nvSpPr>
        <p:spPr>
          <a:xfrm>
            <a:off x="326572" y="892629"/>
            <a:ext cx="11389806" cy="5437833"/>
          </a:xfrm>
        </p:spPr>
        <p:txBody>
          <a:bodyPr/>
          <a:lstStyle/>
          <a:p>
            <a:pPr algn="ctr"/>
            <a:r>
              <a:rPr lang="en-US" sz="2800" b="1" dirty="0">
                <a:solidFill>
                  <a:srgbClr val="00838B"/>
                </a:solidFill>
              </a:rPr>
              <a:t>FY 23 Funding and Compliance Contract and Prevention Services Manual</a:t>
            </a:r>
          </a:p>
          <a:p>
            <a:pPr algn="ctr"/>
            <a:endParaRPr lang="en-US" sz="1400" b="1" dirty="0"/>
          </a:p>
          <a:p>
            <a:r>
              <a:rPr lang="en-US" dirty="0"/>
              <a:t>Executive Director should provide a copy of the contract to the Prevention Director</a:t>
            </a:r>
          </a:p>
          <a:p>
            <a:r>
              <a:rPr lang="en-US" dirty="0"/>
              <a:t>Prevention Services Manual has been updated for FY23 and the revised copy will be placed on the SC Documents website (</a:t>
            </a:r>
            <a:r>
              <a:rPr lang="en-US" dirty="0">
                <a:hlinkClick r:id="rId2"/>
              </a:rPr>
              <a:t>https://ncweb.pire.org/</a:t>
            </a:r>
            <a:r>
              <a:rPr lang="en-US" dirty="0"/>
              <a:t>)</a:t>
            </a:r>
          </a:p>
          <a:p>
            <a:r>
              <a:rPr lang="en-US" b="1" dirty="0"/>
              <a:t>Reminders: </a:t>
            </a:r>
          </a:p>
          <a:p>
            <a:r>
              <a:rPr lang="en-US" dirty="0"/>
              <a:t>All full- and part-time employees delivering prevention services shall have a period of 36 months from their permanent date of hire to obtain prevention certification through the South Carolina Association of Prevention Professionals and Advocates. The certification timeline allows agencies to include a probationary period, not to exceed six months, if they desire.</a:t>
            </a:r>
          </a:p>
          <a:p>
            <a:pPr eaLnBrk="0" hangingPunct="0"/>
            <a:r>
              <a:rPr lang="en-US" dirty="0"/>
              <a:t>All prevention professionals must have a training plan for obtaining and maintaining certification. This plan must be updated annually.</a:t>
            </a:r>
          </a:p>
          <a:p>
            <a:pPr eaLnBrk="0" hangingPunct="0"/>
            <a:r>
              <a:rPr lang="en-US" dirty="0"/>
              <a:t>All prevention staff shall attend the Substance Abuse Prevention Specialist Training (SAPST) within two years of their hire date.</a:t>
            </a:r>
          </a:p>
          <a:p>
            <a:endParaRPr lang="en-US" dirty="0"/>
          </a:p>
        </p:txBody>
      </p:sp>
      <p:sp>
        <p:nvSpPr>
          <p:cNvPr id="3" name="Date Placeholder 2">
            <a:extLst>
              <a:ext uri="{FF2B5EF4-FFF2-40B4-BE49-F238E27FC236}">
                <a16:creationId xmlns:a16="http://schemas.microsoft.com/office/drawing/2014/main" id="{CA8FF815-FDB9-4B75-81BC-623CCF823387}"/>
              </a:ext>
            </a:extLst>
          </p:cNvPr>
          <p:cNvSpPr>
            <a:spLocks noGrp="1"/>
          </p:cNvSpPr>
          <p:nvPr>
            <p:ph type="dt" sz="half" idx="2"/>
          </p:nvPr>
        </p:nvSpPr>
        <p:spPr/>
        <p:txBody>
          <a:bodyPr/>
          <a:lstStyle/>
          <a:p>
            <a:fld id="{D32C9CBE-BB3D-4D4A-BBA2-C9CC33C12E4A}" type="datetime1">
              <a:rPr lang="en-US" smtClean="0"/>
              <a:t>11/2/2022</a:t>
            </a:fld>
            <a:endParaRPr lang="en-US" dirty="0"/>
          </a:p>
        </p:txBody>
      </p:sp>
    </p:spTree>
    <p:extLst>
      <p:ext uri="{BB962C8B-B14F-4D97-AF65-F5344CB8AC3E}">
        <p14:creationId xmlns:p14="http://schemas.microsoft.com/office/powerpoint/2010/main" val="2416780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AA97CA-99D5-41E3-895B-0E15CF21AF49}"/>
              </a:ext>
            </a:extLst>
          </p:cNvPr>
          <p:cNvSpPr>
            <a:spLocks noGrp="1"/>
          </p:cNvSpPr>
          <p:nvPr>
            <p:ph type="dt" sz="half" idx="10"/>
          </p:nvPr>
        </p:nvSpPr>
        <p:spPr/>
        <p:txBody>
          <a:bodyPr/>
          <a:lstStyle/>
          <a:p>
            <a:endParaRPr lang="en-US" dirty="0"/>
          </a:p>
        </p:txBody>
      </p:sp>
      <p:pic>
        <p:nvPicPr>
          <p:cNvPr id="3" name="Picture 2">
            <a:extLst>
              <a:ext uri="{FF2B5EF4-FFF2-40B4-BE49-F238E27FC236}">
                <a16:creationId xmlns:a16="http://schemas.microsoft.com/office/drawing/2014/main" id="{0F909DA5-A782-4B1B-8BC6-63BE863BE34E}"/>
              </a:ext>
            </a:extLst>
          </p:cNvPr>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229922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DDD5208-A74D-4DD9-83B2-D35E219FD9B4}"/>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2" name="Date Placeholder 1">
            <a:extLst>
              <a:ext uri="{FF2B5EF4-FFF2-40B4-BE49-F238E27FC236}">
                <a16:creationId xmlns:a16="http://schemas.microsoft.com/office/drawing/2014/main" id="{B835A478-1724-46AA-8A4A-99B8DC561D41}"/>
              </a:ext>
            </a:extLst>
          </p:cNvPr>
          <p:cNvSpPr>
            <a:spLocks noGrp="1"/>
          </p:cNvSpPr>
          <p:nvPr>
            <p:ph type="dt" sz="half" idx="10"/>
          </p:nvPr>
        </p:nvSpPr>
        <p:spPr/>
        <p:txBody>
          <a:bodyPr/>
          <a:lstStyle/>
          <a:p>
            <a:pPr>
              <a:spcAft>
                <a:spcPts val="600"/>
              </a:spcAft>
            </a:pPr>
            <a:endParaRPr lang="en-US" dirty="0"/>
          </a:p>
        </p:txBody>
      </p:sp>
    </p:spTree>
    <p:extLst>
      <p:ext uri="{BB962C8B-B14F-4D97-AF65-F5344CB8AC3E}">
        <p14:creationId xmlns:p14="http://schemas.microsoft.com/office/powerpoint/2010/main" val="2957137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4A9B98-4F1F-49D9-B29E-7FF62444A548}"/>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Date Placeholder 1">
            <a:extLst>
              <a:ext uri="{FF2B5EF4-FFF2-40B4-BE49-F238E27FC236}">
                <a16:creationId xmlns:a16="http://schemas.microsoft.com/office/drawing/2014/main" id="{A4B09429-A528-4B57-B217-4BB1BC25CDC6}"/>
              </a:ext>
            </a:extLst>
          </p:cNvPr>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3187984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1014EE2-6A59-4F6C-9EF7-B6B60D89E05E}"/>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Date Placeholder 1">
            <a:extLst>
              <a:ext uri="{FF2B5EF4-FFF2-40B4-BE49-F238E27FC236}">
                <a16:creationId xmlns:a16="http://schemas.microsoft.com/office/drawing/2014/main" id="{3D9A221F-BD23-4A4C-9B2C-7F316A8F21F3}"/>
              </a:ext>
            </a:extLst>
          </p:cNvPr>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1231910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857F9D2-3662-4919-9E67-A007968ED5DF}"/>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Date Placeholder 1">
            <a:extLst>
              <a:ext uri="{FF2B5EF4-FFF2-40B4-BE49-F238E27FC236}">
                <a16:creationId xmlns:a16="http://schemas.microsoft.com/office/drawing/2014/main" id="{5EAFBCE0-28BD-4DF5-BDD0-ED004717BB64}"/>
              </a:ext>
            </a:extLst>
          </p:cNvPr>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919342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E5FF42A-3021-43D6-A4AF-55BB928C438A}"/>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Date Placeholder 1">
            <a:extLst>
              <a:ext uri="{FF2B5EF4-FFF2-40B4-BE49-F238E27FC236}">
                <a16:creationId xmlns:a16="http://schemas.microsoft.com/office/drawing/2014/main" id="{AD8D143B-EEAE-4101-918C-339974D1BF58}"/>
              </a:ext>
            </a:extLst>
          </p:cNvPr>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3942867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C54B08E-2455-4A53-8B49-DFA7AFA3BB35}"/>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2" name="Date Placeholder 1">
            <a:extLst>
              <a:ext uri="{FF2B5EF4-FFF2-40B4-BE49-F238E27FC236}">
                <a16:creationId xmlns:a16="http://schemas.microsoft.com/office/drawing/2014/main" id="{1E44A06E-AE8F-411F-8438-43AD922B0743}"/>
              </a:ext>
            </a:extLst>
          </p:cNvPr>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4133172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4DA9ED-8F2D-9C64-B7A8-A0338D3E62B7}"/>
              </a:ext>
            </a:extLst>
          </p:cNvPr>
          <p:cNvPicPr>
            <a:picLocks noChangeAspect="1"/>
          </p:cNvPicPr>
          <p:nvPr/>
        </p:nvPicPr>
        <p:blipFill rotWithShape="1">
          <a:blip r:embed="rId2"/>
          <a:srcRect t="21272" b="13069"/>
          <a:stretch/>
        </p:blipFill>
        <p:spPr>
          <a:xfrm>
            <a:off x="1" y="10"/>
            <a:ext cx="12192000" cy="6003842"/>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p:spPr>
      </p:pic>
    </p:spTree>
    <p:extLst>
      <p:ext uri="{BB962C8B-B14F-4D97-AF65-F5344CB8AC3E}">
        <p14:creationId xmlns:p14="http://schemas.microsoft.com/office/powerpoint/2010/main" val="787449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361BE32-3F0F-4B39-B89F-C8B2F2831A98}"/>
              </a:ext>
            </a:extLst>
          </p:cNvPr>
          <p:cNvPicPr>
            <a:picLocks noGrp="1" noChangeAspect="1"/>
          </p:cNvPicPr>
          <p:nvPr>
            <p:ph idx="1"/>
          </p:nvPr>
        </p:nvPicPr>
        <p:blipFill>
          <a:blip r:embed="rId2"/>
          <a:stretch>
            <a:fillRect/>
          </a:stretch>
        </p:blipFill>
        <p:spPr>
          <a:xfrm>
            <a:off x="2537840" y="1278280"/>
            <a:ext cx="6501565" cy="1623946"/>
          </a:xfrm>
          <a:prstGeom prst="rect">
            <a:avLst/>
          </a:prstGeom>
        </p:spPr>
      </p:pic>
      <p:sp>
        <p:nvSpPr>
          <p:cNvPr id="3" name="Date Placeholder 2">
            <a:extLst>
              <a:ext uri="{FF2B5EF4-FFF2-40B4-BE49-F238E27FC236}">
                <a16:creationId xmlns:a16="http://schemas.microsoft.com/office/drawing/2014/main" id="{2C864648-FD76-4095-A724-2178437FB813}"/>
              </a:ext>
            </a:extLst>
          </p:cNvPr>
          <p:cNvSpPr>
            <a:spLocks noGrp="1"/>
          </p:cNvSpPr>
          <p:nvPr>
            <p:ph type="dt" sz="half" idx="2"/>
          </p:nvPr>
        </p:nvSpPr>
        <p:spPr/>
        <p:txBody>
          <a:bodyPr/>
          <a:lstStyle/>
          <a:p>
            <a:fld id="{D32C9CBE-BB3D-4D4A-BBA2-C9CC33C12E4A}" type="datetime1">
              <a:rPr lang="en-US" smtClean="0"/>
              <a:t>11/2/2022</a:t>
            </a:fld>
            <a:endParaRPr lang="en-US" dirty="0"/>
          </a:p>
        </p:txBody>
      </p:sp>
      <p:pic>
        <p:nvPicPr>
          <p:cNvPr id="5" name="Picture 4">
            <a:extLst>
              <a:ext uri="{FF2B5EF4-FFF2-40B4-BE49-F238E27FC236}">
                <a16:creationId xmlns:a16="http://schemas.microsoft.com/office/drawing/2014/main" id="{9EB05634-77B7-49AC-BC50-CA21B26352CF}"/>
              </a:ext>
            </a:extLst>
          </p:cNvPr>
          <p:cNvPicPr>
            <a:picLocks noChangeAspect="1"/>
          </p:cNvPicPr>
          <p:nvPr/>
        </p:nvPicPr>
        <p:blipFill>
          <a:blip r:embed="rId3"/>
          <a:stretch>
            <a:fillRect/>
          </a:stretch>
        </p:blipFill>
        <p:spPr>
          <a:xfrm>
            <a:off x="2131342" y="3096851"/>
            <a:ext cx="8417387" cy="1708064"/>
          </a:xfrm>
          <a:prstGeom prst="rect">
            <a:avLst/>
          </a:prstGeom>
        </p:spPr>
      </p:pic>
      <p:pic>
        <p:nvPicPr>
          <p:cNvPr id="6" name="Picture 5">
            <a:extLst>
              <a:ext uri="{FF2B5EF4-FFF2-40B4-BE49-F238E27FC236}">
                <a16:creationId xmlns:a16="http://schemas.microsoft.com/office/drawing/2014/main" id="{398958AE-B041-4221-9C52-03A88B1D6651}"/>
              </a:ext>
            </a:extLst>
          </p:cNvPr>
          <p:cNvPicPr>
            <a:picLocks noChangeAspect="1"/>
          </p:cNvPicPr>
          <p:nvPr/>
        </p:nvPicPr>
        <p:blipFill>
          <a:blip r:embed="rId4"/>
          <a:stretch>
            <a:fillRect/>
          </a:stretch>
        </p:blipFill>
        <p:spPr>
          <a:xfrm>
            <a:off x="4110805" y="5496538"/>
            <a:ext cx="3493311" cy="963251"/>
          </a:xfrm>
          <a:prstGeom prst="rect">
            <a:avLst/>
          </a:prstGeom>
        </p:spPr>
      </p:pic>
      <p:pic>
        <p:nvPicPr>
          <p:cNvPr id="7" name="Picture 6">
            <a:extLst>
              <a:ext uri="{FF2B5EF4-FFF2-40B4-BE49-F238E27FC236}">
                <a16:creationId xmlns:a16="http://schemas.microsoft.com/office/drawing/2014/main" id="{7B3F4075-858F-40A3-A622-1D96AF159056}"/>
              </a:ext>
            </a:extLst>
          </p:cNvPr>
          <p:cNvPicPr>
            <a:picLocks noChangeAspect="1"/>
          </p:cNvPicPr>
          <p:nvPr/>
        </p:nvPicPr>
        <p:blipFill>
          <a:blip r:embed="rId5"/>
          <a:stretch>
            <a:fillRect/>
          </a:stretch>
        </p:blipFill>
        <p:spPr>
          <a:xfrm>
            <a:off x="2666559" y="4925951"/>
            <a:ext cx="6858882" cy="449550"/>
          </a:xfrm>
          <a:prstGeom prst="rect">
            <a:avLst/>
          </a:prstGeom>
        </p:spPr>
      </p:pic>
    </p:spTree>
    <p:extLst>
      <p:ext uri="{BB962C8B-B14F-4D97-AF65-F5344CB8AC3E}">
        <p14:creationId xmlns:p14="http://schemas.microsoft.com/office/powerpoint/2010/main" val="3823812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F0867F6-7826-4F79-AC66-58FFA2245858}"/>
              </a:ext>
            </a:extLst>
          </p:cNvPr>
          <p:cNvPicPr>
            <a:picLocks noGrp="1" noChangeAspect="1"/>
          </p:cNvPicPr>
          <p:nvPr>
            <p:ph idx="1"/>
          </p:nvPr>
        </p:nvPicPr>
        <p:blipFill>
          <a:blip r:embed="rId2"/>
          <a:stretch>
            <a:fillRect/>
          </a:stretch>
        </p:blipFill>
        <p:spPr>
          <a:xfrm>
            <a:off x="1230086" y="845687"/>
            <a:ext cx="9241971" cy="1452547"/>
          </a:xfrm>
          <a:prstGeom prst="rect">
            <a:avLst/>
          </a:prstGeom>
        </p:spPr>
      </p:pic>
      <p:sp>
        <p:nvSpPr>
          <p:cNvPr id="3" name="Date Placeholder 2">
            <a:extLst>
              <a:ext uri="{FF2B5EF4-FFF2-40B4-BE49-F238E27FC236}">
                <a16:creationId xmlns:a16="http://schemas.microsoft.com/office/drawing/2014/main" id="{8D07EE2C-F688-4D87-9779-9FAF42BA444E}"/>
              </a:ext>
            </a:extLst>
          </p:cNvPr>
          <p:cNvSpPr>
            <a:spLocks noGrp="1"/>
          </p:cNvSpPr>
          <p:nvPr>
            <p:ph type="dt" sz="half" idx="2"/>
          </p:nvPr>
        </p:nvSpPr>
        <p:spPr/>
        <p:txBody>
          <a:bodyPr/>
          <a:lstStyle/>
          <a:p>
            <a:fld id="{D32C9CBE-BB3D-4D4A-BBA2-C9CC33C12E4A}" type="datetime1">
              <a:rPr lang="en-US" smtClean="0"/>
              <a:t>11/2/2022</a:t>
            </a:fld>
            <a:endParaRPr lang="en-US" dirty="0"/>
          </a:p>
        </p:txBody>
      </p:sp>
      <p:sp>
        <p:nvSpPr>
          <p:cNvPr id="5" name="Rectangle 4">
            <a:extLst>
              <a:ext uri="{FF2B5EF4-FFF2-40B4-BE49-F238E27FC236}">
                <a16:creationId xmlns:a16="http://schemas.microsoft.com/office/drawing/2014/main" id="{31B68200-FFE7-461B-82B5-3B1C64BEF90F}"/>
              </a:ext>
            </a:extLst>
          </p:cNvPr>
          <p:cNvSpPr/>
          <p:nvPr/>
        </p:nvSpPr>
        <p:spPr>
          <a:xfrm>
            <a:off x="7413769" y="6319185"/>
            <a:ext cx="4778231" cy="646331"/>
          </a:xfrm>
          <a:prstGeom prst="rect">
            <a:avLst/>
          </a:prstGeom>
        </p:spPr>
        <p:txBody>
          <a:bodyPr wrap="none">
            <a:spAutoFit/>
          </a:bodyPr>
          <a:lstStyle/>
          <a:p>
            <a:r>
              <a:rPr lang="en-US" b="1" dirty="0">
                <a:hlinkClick r:id="rId3"/>
              </a:rPr>
              <a:t>https://www.cadca.org/forum2023/registration</a:t>
            </a:r>
            <a:endParaRPr lang="en-US" b="1" dirty="0"/>
          </a:p>
          <a:p>
            <a:endParaRPr lang="en-US" b="1" dirty="0"/>
          </a:p>
        </p:txBody>
      </p:sp>
      <p:sp>
        <p:nvSpPr>
          <p:cNvPr id="6" name="Rectangle 5">
            <a:extLst>
              <a:ext uri="{FF2B5EF4-FFF2-40B4-BE49-F238E27FC236}">
                <a16:creationId xmlns:a16="http://schemas.microsoft.com/office/drawing/2014/main" id="{F6A26825-0638-4C41-B30D-38A7300B68D5}"/>
              </a:ext>
            </a:extLst>
          </p:cNvPr>
          <p:cNvSpPr/>
          <p:nvPr/>
        </p:nvSpPr>
        <p:spPr>
          <a:xfrm>
            <a:off x="163286" y="2427514"/>
            <a:ext cx="11854543" cy="4343408"/>
          </a:xfrm>
          <a:prstGeom prst="rect">
            <a:avLst/>
          </a:prstGeom>
        </p:spPr>
        <p:txBody>
          <a:bodyPr wrap="square">
            <a:spAutoFit/>
          </a:bodyPr>
          <a:lstStyle/>
          <a:p>
            <a:r>
              <a:rPr lang="en-US" sz="1600" b="1" dirty="0">
                <a:solidFill>
                  <a:srgbClr val="00AEEF"/>
                </a:solidFill>
              </a:rPr>
              <a:t>When is CADCA's National Leadership Forum?</a:t>
            </a:r>
            <a:endParaRPr lang="en-US" sz="1600" dirty="0"/>
          </a:p>
          <a:p>
            <a:r>
              <a:rPr lang="en-US" sz="1600" dirty="0">
                <a:solidFill>
                  <a:srgbClr val="001A70"/>
                </a:solidFill>
              </a:rPr>
              <a:t>Forum occurs Monday, January 30 - Thursday, February 2, 2023</a:t>
            </a:r>
          </a:p>
          <a:p>
            <a:endParaRPr lang="en-US" sz="1600" dirty="0"/>
          </a:p>
          <a:p>
            <a:r>
              <a:rPr lang="en-US" sz="1600" b="1" dirty="0">
                <a:solidFill>
                  <a:srgbClr val="00AEEF"/>
                </a:solidFill>
              </a:rPr>
              <a:t>Where is Forum being held?</a:t>
            </a:r>
            <a:endParaRPr lang="en-US" sz="1600" dirty="0"/>
          </a:p>
          <a:p>
            <a:r>
              <a:rPr lang="en-US" sz="1600" dirty="0">
                <a:solidFill>
                  <a:srgbClr val="001A70"/>
                </a:solidFill>
              </a:rPr>
              <a:t>Forum will take place at Gaylord National in National Harbor, MD.</a:t>
            </a:r>
          </a:p>
          <a:p>
            <a:endParaRPr lang="en-US" sz="1600" dirty="0"/>
          </a:p>
          <a:p>
            <a:r>
              <a:rPr lang="en-US" sz="1600" b="1" dirty="0">
                <a:solidFill>
                  <a:srgbClr val="00AEEF"/>
                </a:solidFill>
              </a:rPr>
              <a:t>Who attends Forum?</a:t>
            </a:r>
            <a:endParaRPr lang="en-US" sz="1600" dirty="0"/>
          </a:p>
          <a:p>
            <a:r>
              <a:rPr lang="en-US" sz="1600" dirty="0">
                <a:solidFill>
                  <a:srgbClr val="001A70"/>
                </a:solidFill>
              </a:rPr>
              <a:t>Educators  |  Faith Leaders  |  Individuals in Recovery  |  Justice Personnel  |  Law Enforcement  |  Mental Health Consumers  |  Military and Military Families  |  Parents  |  Prevention Specialists  |  Public Health Professionals  |  Researchers  |  State and Local Coalition Leaders  |  Substance Use &amp; Mental Health Professionals  |  Treatment Providers  |  Youth   </a:t>
            </a:r>
          </a:p>
          <a:p>
            <a:endParaRPr lang="en-US" sz="1600" dirty="0"/>
          </a:p>
          <a:p>
            <a:r>
              <a:rPr lang="en-US" sz="1600" b="1" dirty="0">
                <a:solidFill>
                  <a:srgbClr val="00AEEF"/>
                </a:solidFill>
              </a:rPr>
              <a:t>Forum Offers:</a:t>
            </a:r>
            <a:endParaRPr lang="en-US" sz="1600" dirty="0"/>
          </a:p>
          <a:p>
            <a:pPr>
              <a:buFont typeface="Arial" panose="020B0604020202020204" pitchFamily="34" charset="0"/>
              <a:buChar char="•"/>
            </a:pPr>
            <a:r>
              <a:rPr lang="en-US" sz="1600" dirty="0">
                <a:solidFill>
                  <a:srgbClr val="001A70"/>
                </a:solidFill>
              </a:rPr>
              <a:t>Training from top experts in the field</a:t>
            </a:r>
            <a:endParaRPr lang="en-US" sz="1600" dirty="0"/>
          </a:p>
          <a:p>
            <a:pPr>
              <a:buFont typeface="Arial" panose="020B0604020202020204" pitchFamily="34" charset="0"/>
              <a:buChar char="•"/>
            </a:pPr>
            <a:r>
              <a:rPr lang="en-US" sz="1600" dirty="0">
                <a:solidFill>
                  <a:srgbClr val="001A70"/>
                </a:solidFill>
              </a:rPr>
              <a:t>Information, tools and strategies to take your prevention work to the next level</a:t>
            </a:r>
            <a:endParaRPr lang="en-US" sz="1600" dirty="0"/>
          </a:p>
          <a:p>
            <a:pPr>
              <a:buFont typeface="Arial" panose="020B0604020202020204" pitchFamily="34" charset="0"/>
              <a:buChar char="•"/>
            </a:pPr>
            <a:r>
              <a:rPr lang="en-US" sz="1600" dirty="0">
                <a:solidFill>
                  <a:srgbClr val="001A70"/>
                </a:solidFill>
              </a:rPr>
              <a:t>The latest science, news and trends on substance misuse issues</a:t>
            </a:r>
            <a:endParaRPr lang="en-US" sz="1600" dirty="0"/>
          </a:p>
          <a:p>
            <a:pPr>
              <a:buFont typeface="Arial" panose="020B0604020202020204" pitchFamily="34" charset="0"/>
              <a:buChar char="•"/>
            </a:pPr>
            <a:r>
              <a:rPr lang="en-US" sz="1600" dirty="0">
                <a:solidFill>
                  <a:srgbClr val="001A70"/>
                </a:solidFill>
              </a:rPr>
              <a:t>The opportunity to network with thousands of advocates passionate about prevention</a:t>
            </a:r>
            <a:endParaRPr lang="en-US" sz="1600" dirty="0"/>
          </a:p>
          <a:p>
            <a:pPr>
              <a:buFont typeface="Arial" panose="020B0604020202020204" pitchFamily="34" charset="0"/>
              <a:buChar char="•"/>
            </a:pPr>
            <a:r>
              <a:rPr lang="en-US" sz="1600" dirty="0">
                <a:solidFill>
                  <a:srgbClr val="001A70"/>
                </a:solidFill>
              </a:rPr>
              <a:t>Specialized youth leadership training</a:t>
            </a:r>
            <a:endParaRPr lang="en-US" sz="1600" b="0" i="0" dirty="0">
              <a:effectLst/>
            </a:endParaRPr>
          </a:p>
        </p:txBody>
      </p:sp>
    </p:spTree>
    <p:extLst>
      <p:ext uri="{BB962C8B-B14F-4D97-AF65-F5344CB8AC3E}">
        <p14:creationId xmlns:p14="http://schemas.microsoft.com/office/powerpoint/2010/main" val="2389607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646E85-5FCB-4255-91F5-24F36D426263}"/>
              </a:ext>
            </a:extLst>
          </p:cNvPr>
          <p:cNvSpPr>
            <a:spLocks noGrp="1"/>
          </p:cNvSpPr>
          <p:nvPr>
            <p:ph idx="1"/>
          </p:nvPr>
        </p:nvSpPr>
        <p:spPr>
          <a:xfrm>
            <a:off x="361741" y="914400"/>
            <a:ext cx="11334540" cy="5545389"/>
          </a:xfrm>
        </p:spPr>
        <p:txBody>
          <a:bodyPr/>
          <a:lstStyle/>
          <a:p>
            <a:r>
              <a:rPr lang="en-US" dirty="0"/>
              <a:t>A key element for ensuring that the highest-quality prevention services are provided to all South Carolina citizens, organizations funded by DAODAS through the Substance Abuse Prevention and Treatment Block Grant (SABG) shall obtain and maintain national accreditation by either the Joint Commission or CARF International for their primary prevention programs that target children, youth/adolescents, and adults.</a:t>
            </a:r>
          </a:p>
          <a:p>
            <a:endParaRPr lang="en-US" sz="1200" dirty="0"/>
          </a:p>
          <a:p>
            <a:r>
              <a:rPr lang="en-US" dirty="0"/>
              <a:t>Each agency shall have at least one representative attend the Prevention Quarterly Meetings that are held by DAODAS on the first Thursday (unless notified of a change by DAODAS) of the following months: August, November, February, and May.</a:t>
            </a:r>
          </a:p>
          <a:p>
            <a:endParaRPr lang="en-US" sz="1200" dirty="0"/>
          </a:p>
          <a:p>
            <a:r>
              <a:rPr lang="en-US" dirty="0"/>
              <a:t>All prevention personnel funded through the SABG Primary Prevention Set-aside (regardless of percentage of salary funded) are required to enter direct and indirect service hours into the web-based reporting system each month. The percentage of staff time entered is expected to be direct/indirect service time in order to accomplish each agency’s goals/objectives that have been set for primary prevention. Each agency is required to complete the Prevention Staffing Capacity Plan and send to DAODAS by the end of July each year. It is the responsibility of the agency to send to DAODAS a revised Prevention Staffing Capacity Plan if there are any personnel changes, staff funding changes, etc., that occur throughout the fiscal year. </a:t>
            </a:r>
          </a:p>
          <a:p>
            <a:endParaRPr lang="en-US" dirty="0"/>
          </a:p>
        </p:txBody>
      </p:sp>
      <p:sp>
        <p:nvSpPr>
          <p:cNvPr id="3" name="Date Placeholder 2">
            <a:extLst>
              <a:ext uri="{FF2B5EF4-FFF2-40B4-BE49-F238E27FC236}">
                <a16:creationId xmlns:a16="http://schemas.microsoft.com/office/drawing/2014/main" id="{5C69FDBA-A158-43FF-B237-BF024157A2FC}"/>
              </a:ext>
            </a:extLst>
          </p:cNvPr>
          <p:cNvSpPr>
            <a:spLocks noGrp="1"/>
          </p:cNvSpPr>
          <p:nvPr>
            <p:ph type="dt" sz="half" idx="2"/>
          </p:nvPr>
        </p:nvSpPr>
        <p:spPr/>
        <p:txBody>
          <a:bodyPr/>
          <a:lstStyle/>
          <a:p>
            <a:fld id="{D32C9CBE-BB3D-4D4A-BBA2-C9CC33C12E4A}" type="datetime1">
              <a:rPr lang="en-US" smtClean="0"/>
              <a:t>11/2/2022</a:t>
            </a:fld>
            <a:endParaRPr lang="en-US" dirty="0"/>
          </a:p>
        </p:txBody>
      </p:sp>
    </p:spTree>
    <p:extLst>
      <p:ext uri="{BB962C8B-B14F-4D97-AF65-F5344CB8AC3E}">
        <p14:creationId xmlns:p14="http://schemas.microsoft.com/office/powerpoint/2010/main" val="675008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E835D5-9435-4946-A760-91B6413E10BC}"/>
              </a:ext>
            </a:extLst>
          </p:cNvPr>
          <p:cNvPicPr>
            <a:picLocks noChangeAspect="1"/>
          </p:cNvPicPr>
          <p:nvPr/>
        </p:nvPicPr>
        <p:blipFill>
          <a:blip r:embed="rId2"/>
          <a:stretch>
            <a:fillRect/>
          </a:stretch>
        </p:blipFill>
        <p:spPr>
          <a:xfrm>
            <a:off x="89506" y="1023257"/>
            <a:ext cx="4721980" cy="5312228"/>
          </a:xfrm>
          <a:prstGeom prst="rect">
            <a:avLst/>
          </a:prstGeom>
        </p:spPr>
      </p:pic>
      <p:sp>
        <p:nvSpPr>
          <p:cNvPr id="8" name="Rectangle 7">
            <a:extLst>
              <a:ext uri="{FF2B5EF4-FFF2-40B4-BE49-F238E27FC236}">
                <a16:creationId xmlns:a16="http://schemas.microsoft.com/office/drawing/2014/main" id="{82BFA11A-DD51-4402-B2C8-6253B776D0BB}"/>
              </a:ext>
            </a:extLst>
          </p:cNvPr>
          <p:cNvSpPr/>
          <p:nvPr/>
        </p:nvSpPr>
        <p:spPr>
          <a:xfrm>
            <a:off x="4474029" y="1023257"/>
            <a:ext cx="7053942" cy="4893647"/>
          </a:xfrm>
          <a:prstGeom prst="rect">
            <a:avLst/>
          </a:prstGeom>
        </p:spPr>
        <p:txBody>
          <a:bodyPr wrap="square">
            <a:spAutoFit/>
          </a:bodyPr>
          <a:lstStyle/>
          <a:p>
            <a:r>
              <a:rPr lang="en-US" i="1" dirty="0">
                <a:latin typeface="inherit"/>
              </a:rPr>
              <a:t>Lifesavers is recognized as the premiere conference to learn about the latest highway safety research, best practices, and cutting-edge initiatives; and to explore innovative technology and strategies used to combat risky driving behaviors and save lives. The Lifesavers Conference is also historically the world’s largest gathering of leaders and advocates in traffic safety. Now in its 41st year, the Lifesavers Conference will take place </a:t>
            </a:r>
            <a:r>
              <a:rPr lang="en-US" sz="2400" b="1" i="1" dirty="0">
                <a:latin typeface="inherit"/>
              </a:rPr>
              <a:t>April 2-4, 2023 in Seattle, WA</a:t>
            </a:r>
          </a:p>
          <a:p>
            <a:endParaRPr lang="en-US" b="1" dirty="0">
              <a:latin typeface="PT Serif"/>
            </a:endParaRPr>
          </a:p>
          <a:p>
            <a:r>
              <a:rPr lang="en-US" i="1" dirty="0">
                <a:latin typeface="inherit"/>
              </a:rPr>
              <a:t>The 2023 Lifesavers Conference will provide a national platform with over 70 workshops in nine tracks, plenary sessions, peer exchange discussion groups, and an extensive exhibit hall. The Lifesavers Conference program is designed to engage federal, state and local government, law enforcement, public health, injury prevention, advocacy, and non-profit organization professionals in an exchange of ideas, strategies, and programs to reduce preventable injuries and deaths.</a:t>
            </a:r>
            <a:endParaRPr lang="en-US" dirty="0">
              <a:latin typeface="PT Serif"/>
            </a:endParaRPr>
          </a:p>
          <a:p>
            <a:br>
              <a:rPr lang="en-US" dirty="0"/>
            </a:br>
            <a:endParaRPr lang="en-US" dirty="0"/>
          </a:p>
        </p:txBody>
      </p:sp>
      <p:sp>
        <p:nvSpPr>
          <p:cNvPr id="9" name="Rectangle 8">
            <a:extLst>
              <a:ext uri="{FF2B5EF4-FFF2-40B4-BE49-F238E27FC236}">
                <a16:creationId xmlns:a16="http://schemas.microsoft.com/office/drawing/2014/main" id="{7338BC03-21DB-4CE0-BC63-7C594982F0B4}"/>
              </a:ext>
            </a:extLst>
          </p:cNvPr>
          <p:cNvSpPr/>
          <p:nvPr/>
        </p:nvSpPr>
        <p:spPr>
          <a:xfrm>
            <a:off x="4590195" y="5526030"/>
            <a:ext cx="6807376" cy="954107"/>
          </a:xfrm>
          <a:prstGeom prst="rect">
            <a:avLst/>
          </a:prstGeom>
        </p:spPr>
        <p:txBody>
          <a:bodyPr wrap="none">
            <a:spAutoFit/>
          </a:bodyPr>
          <a:lstStyle/>
          <a:p>
            <a:r>
              <a:rPr lang="en-US" sz="2800" dirty="0">
                <a:hlinkClick r:id="rId3"/>
              </a:rPr>
              <a:t>https://lifesaversconference.org/registration/</a:t>
            </a:r>
            <a:endParaRPr lang="en-US" sz="2800" dirty="0"/>
          </a:p>
          <a:p>
            <a:endParaRPr lang="en-US" sz="2800" dirty="0"/>
          </a:p>
        </p:txBody>
      </p:sp>
    </p:spTree>
    <p:extLst>
      <p:ext uri="{BB962C8B-B14F-4D97-AF65-F5344CB8AC3E}">
        <p14:creationId xmlns:p14="http://schemas.microsoft.com/office/powerpoint/2010/main" val="3302336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AE78F-8790-4030-B19D-4934CE5CF3F1}"/>
              </a:ext>
            </a:extLst>
          </p:cNvPr>
          <p:cNvSpPr>
            <a:spLocks noGrp="1"/>
          </p:cNvSpPr>
          <p:nvPr>
            <p:ph idx="1"/>
          </p:nvPr>
        </p:nvSpPr>
        <p:spPr>
          <a:xfrm>
            <a:off x="348343" y="838200"/>
            <a:ext cx="11473543" cy="5747657"/>
          </a:xfrm>
        </p:spPr>
        <p:txBody>
          <a:bodyPr/>
          <a:lstStyle/>
          <a:p>
            <a:endParaRPr lang="en-US" dirty="0">
              <a:hlinkClick r:id="rId2"/>
            </a:endParaRPr>
          </a:p>
          <a:p>
            <a:endParaRPr lang="en-US" dirty="0">
              <a:hlinkClick r:id="rId2"/>
            </a:endParaRPr>
          </a:p>
          <a:p>
            <a:endParaRPr lang="en-US" dirty="0">
              <a:hlinkClick r:id="rId2"/>
            </a:endParaRPr>
          </a:p>
          <a:p>
            <a:r>
              <a:rPr lang="en-US" sz="2400" b="1" dirty="0"/>
              <a:t>April 10-13, 2023</a:t>
            </a:r>
          </a:p>
          <a:p>
            <a:r>
              <a:rPr lang="en-US" sz="2400" dirty="0"/>
              <a:t>More than one million lives have been lost since the start of the opioid epidemic. Overdose deaths have reached record rates, and we can't afford for more lives to be lost. It's time to turn the numbers around. Rx Summit is the largest, most influential event addressing this crisis, where strategies are shared and put into action. Our global community is made up of multidisciplinary stakeholders "from federal to family". Join us next year in Atlanta to learn the latest strategies for prevention, treatment, and recovery.</a:t>
            </a:r>
          </a:p>
          <a:p>
            <a:r>
              <a:rPr lang="en-US" sz="2400" dirty="0"/>
              <a:t>Located in the heart of downtown Atlanta, Georgia World Congress Center (GWCC) features 1.5 million square feet of prime exhibit space and is the world’s largest LEED certified convention center.</a:t>
            </a:r>
            <a:endParaRPr lang="en-US" sz="2400" dirty="0">
              <a:hlinkClick r:id="rId2"/>
            </a:endParaRPr>
          </a:p>
          <a:p>
            <a:r>
              <a:rPr lang="en-US" sz="2400" dirty="0">
                <a:hlinkClick r:id="rId2"/>
              </a:rPr>
              <a:t>https://www.rx-summit.com/rates</a:t>
            </a:r>
          </a:p>
          <a:p>
            <a:endParaRPr lang="en-US" sz="2400"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r>
              <a:rPr lang="en-US" dirty="0">
                <a:hlinkClick r:id="rId2"/>
              </a:rPr>
              <a:t>https://www.rx-summit.com/rates</a:t>
            </a:r>
            <a:endParaRPr lang="en-US" dirty="0"/>
          </a:p>
          <a:p>
            <a:endParaRPr lang="en-US" dirty="0"/>
          </a:p>
        </p:txBody>
      </p:sp>
      <p:sp>
        <p:nvSpPr>
          <p:cNvPr id="2" name="Date Placeholder 1">
            <a:extLst>
              <a:ext uri="{FF2B5EF4-FFF2-40B4-BE49-F238E27FC236}">
                <a16:creationId xmlns:a16="http://schemas.microsoft.com/office/drawing/2014/main" id="{B5855FF8-D06C-4DE6-933D-E8AB75D68CAA}"/>
              </a:ext>
            </a:extLst>
          </p:cNvPr>
          <p:cNvSpPr>
            <a:spLocks noGrp="1"/>
          </p:cNvSpPr>
          <p:nvPr>
            <p:ph type="dt" sz="half" idx="2"/>
          </p:nvPr>
        </p:nvSpPr>
        <p:spPr/>
        <p:txBody>
          <a:bodyPr/>
          <a:lstStyle/>
          <a:p>
            <a:fld id="{D4F6D862-A06D-436F-A92E-EBAAD50B6E50}" type="datetime2">
              <a:rPr lang="en-US" smtClean="0"/>
              <a:t>Wednesday, November 2, 2022</a:t>
            </a:fld>
            <a:endParaRPr lang="en-US" dirty="0"/>
          </a:p>
        </p:txBody>
      </p:sp>
      <p:pic>
        <p:nvPicPr>
          <p:cNvPr id="1026" name="Picture 2" descr="Home">
            <a:extLst>
              <a:ext uri="{FF2B5EF4-FFF2-40B4-BE49-F238E27FC236}">
                <a16:creationId xmlns:a16="http://schemas.microsoft.com/office/drawing/2014/main" id="{5CA391B6-BEB9-46CF-8D55-6926C2276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685" y="838200"/>
            <a:ext cx="8990863" cy="1181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00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B461714-F167-4714-B1DD-0BCD2E6233FB}"/>
              </a:ext>
            </a:extLst>
          </p:cNvPr>
          <p:cNvPicPr>
            <a:picLocks noGrp="1" noChangeAspect="1"/>
          </p:cNvPicPr>
          <p:nvPr>
            <p:ph idx="1"/>
          </p:nvPr>
        </p:nvPicPr>
        <p:blipFill>
          <a:blip r:embed="rId2"/>
          <a:stretch>
            <a:fillRect/>
          </a:stretch>
        </p:blipFill>
        <p:spPr>
          <a:xfrm>
            <a:off x="499780" y="1248284"/>
            <a:ext cx="4361431" cy="4361431"/>
          </a:xfrm>
          <a:prstGeom prst="rect">
            <a:avLst/>
          </a:prstGeom>
        </p:spPr>
      </p:pic>
      <p:sp>
        <p:nvSpPr>
          <p:cNvPr id="3" name="Date Placeholder 2">
            <a:extLst>
              <a:ext uri="{FF2B5EF4-FFF2-40B4-BE49-F238E27FC236}">
                <a16:creationId xmlns:a16="http://schemas.microsoft.com/office/drawing/2014/main" id="{9D543008-7FCC-4778-98A4-BB1E40233E87}"/>
              </a:ext>
            </a:extLst>
          </p:cNvPr>
          <p:cNvSpPr>
            <a:spLocks noGrp="1"/>
          </p:cNvSpPr>
          <p:nvPr>
            <p:ph type="dt" sz="half" idx="2"/>
          </p:nvPr>
        </p:nvSpPr>
        <p:spPr/>
        <p:txBody>
          <a:bodyPr/>
          <a:lstStyle/>
          <a:p>
            <a:fld id="{D32C9CBE-BB3D-4D4A-BBA2-C9CC33C12E4A}" type="datetime1">
              <a:rPr lang="en-US" smtClean="0"/>
              <a:t>11/2/2022</a:t>
            </a:fld>
            <a:endParaRPr lang="en-US" dirty="0"/>
          </a:p>
        </p:txBody>
      </p:sp>
      <p:sp>
        <p:nvSpPr>
          <p:cNvPr id="5" name="Rectangle 4">
            <a:extLst>
              <a:ext uri="{FF2B5EF4-FFF2-40B4-BE49-F238E27FC236}">
                <a16:creationId xmlns:a16="http://schemas.microsoft.com/office/drawing/2014/main" id="{AF91262C-BA7B-4279-AE51-7D889E6F3B4F}"/>
              </a:ext>
            </a:extLst>
          </p:cNvPr>
          <p:cNvSpPr/>
          <p:nvPr/>
        </p:nvSpPr>
        <p:spPr>
          <a:xfrm>
            <a:off x="4996542" y="1349829"/>
            <a:ext cx="6574972" cy="2308324"/>
          </a:xfrm>
          <a:prstGeom prst="rect">
            <a:avLst/>
          </a:prstGeom>
        </p:spPr>
        <p:txBody>
          <a:bodyPr wrap="square">
            <a:spAutoFit/>
          </a:bodyPr>
          <a:lstStyle/>
          <a:p>
            <a:pPr algn="ctr"/>
            <a:r>
              <a:rPr lang="en-US" sz="2400" dirty="0"/>
              <a:t>2023 NLLEA Annual Conference</a:t>
            </a:r>
          </a:p>
          <a:p>
            <a:pPr algn="ctr"/>
            <a:r>
              <a:rPr lang="en-US" sz="2400" dirty="0"/>
              <a:t>October 9-11, 2023</a:t>
            </a:r>
          </a:p>
          <a:p>
            <a:pPr algn="ctr"/>
            <a:r>
              <a:rPr lang="en-US" sz="2400" dirty="0"/>
              <a:t>Call for Workshop Proposals</a:t>
            </a:r>
          </a:p>
          <a:p>
            <a:pPr algn="ctr"/>
            <a:endParaRPr lang="en-US" sz="2400" dirty="0"/>
          </a:p>
          <a:p>
            <a:pPr algn="ctr"/>
            <a:r>
              <a:rPr lang="en-US" sz="2400" dirty="0"/>
              <a:t>Proposal Submission Guidelines</a:t>
            </a:r>
          </a:p>
          <a:p>
            <a:pPr algn="ctr"/>
            <a:r>
              <a:rPr lang="en-US" sz="2400" dirty="0"/>
              <a:t>Deadline January 31, 2023</a:t>
            </a:r>
          </a:p>
        </p:txBody>
      </p:sp>
      <p:pic>
        <p:nvPicPr>
          <p:cNvPr id="6" name="Picture 5">
            <a:extLst>
              <a:ext uri="{FF2B5EF4-FFF2-40B4-BE49-F238E27FC236}">
                <a16:creationId xmlns:a16="http://schemas.microsoft.com/office/drawing/2014/main" id="{AB21DF5D-2D18-4B3B-AFA6-87BB008C1DEA}"/>
              </a:ext>
            </a:extLst>
          </p:cNvPr>
          <p:cNvPicPr>
            <a:picLocks noChangeAspect="1"/>
          </p:cNvPicPr>
          <p:nvPr/>
        </p:nvPicPr>
        <p:blipFill>
          <a:blip r:embed="rId3"/>
          <a:stretch>
            <a:fillRect/>
          </a:stretch>
        </p:blipFill>
        <p:spPr>
          <a:xfrm>
            <a:off x="9501470" y="4269039"/>
            <a:ext cx="2190750" cy="2190750"/>
          </a:xfrm>
          <a:prstGeom prst="rect">
            <a:avLst/>
          </a:prstGeom>
        </p:spPr>
      </p:pic>
      <p:sp>
        <p:nvSpPr>
          <p:cNvPr id="7" name="Rectangle 6">
            <a:extLst>
              <a:ext uri="{FF2B5EF4-FFF2-40B4-BE49-F238E27FC236}">
                <a16:creationId xmlns:a16="http://schemas.microsoft.com/office/drawing/2014/main" id="{764CAFC8-43AF-49D7-B0A3-7524EB9FE5BC}"/>
              </a:ext>
            </a:extLst>
          </p:cNvPr>
          <p:cNvSpPr/>
          <p:nvPr/>
        </p:nvSpPr>
        <p:spPr>
          <a:xfrm>
            <a:off x="5375860" y="4084373"/>
            <a:ext cx="3805850" cy="830997"/>
          </a:xfrm>
          <a:prstGeom prst="rect">
            <a:avLst/>
          </a:prstGeom>
        </p:spPr>
        <p:txBody>
          <a:bodyPr wrap="none">
            <a:spAutoFit/>
          </a:bodyPr>
          <a:lstStyle/>
          <a:p>
            <a:r>
              <a:rPr lang="en-US" sz="2400" dirty="0">
                <a:hlinkClick r:id="rId4"/>
              </a:rPr>
              <a:t>https://www.nllea.org/home</a:t>
            </a:r>
            <a:endParaRPr lang="en-US" sz="2400" dirty="0"/>
          </a:p>
          <a:p>
            <a:endParaRPr lang="en-US" sz="2400" dirty="0"/>
          </a:p>
        </p:txBody>
      </p:sp>
    </p:spTree>
    <p:extLst>
      <p:ext uri="{BB962C8B-B14F-4D97-AF65-F5344CB8AC3E}">
        <p14:creationId xmlns:p14="http://schemas.microsoft.com/office/powerpoint/2010/main" val="3304449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239F2D-8A98-4B4D-943B-12117BB77E32}"/>
              </a:ext>
            </a:extLst>
          </p:cNvPr>
          <p:cNvSpPr>
            <a:spLocks noGrp="1"/>
          </p:cNvSpPr>
          <p:nvPr>
            <p:ph idx="1"/>
          </p:nvPr>
        </p:nvSpPr>
        <p:spPr>
          <a:xfrm>
            <a:off x="446315" y="968829"/>
            <a:ext cx="11179628" cy="5490960"/>
          </a:xfrm>
        </p:spPr>
        <p:txBody>
          <a:bodyPr/>
          <a:lstStyle/>
          <a:p>
            <a:r>
              <a:rPr lang="en-US" sz="3200" b="1" dirty="0"/>
              <a:t>NOVEMBER 8TH &amp; NOVEMBER 9TH, 2023</a:t>
            </a:r>
          </a:p>
          <a:p>
            <a:r>
              <a:rPr lang="en-US" sz="3200" b="1" dirty="0"/>
              <a:t>Historic Charleston, South Carolina</a:t>
            </a:r>
          </a:p>
          <a:p>
            <a:endParaRPr lang="en-US" dirty="0"/>
          </a:p>
          <a:p>
            <a:endParaRPr lang="en-US" dirty="0"/>
          </a:p>
          <a:p>
            <a:endParaRPr lang="en-US" dirty="0"/>
          </a:p>
          <a:p>
            <a:r>
              <a:rPr lang="en-US" dirty="0"/>
              <a:t>The 2nd Annual National Emerging Drug Trends Conference will be held on </a:t>
            </a:r>
            <a:r>
              <a:rPr lang="en-US" b="1" dirty="0"/>
              <a:t>November 8th and 9th, 2023</a:t>
            </a:r>
            <a:r>
              <a:rPr lang="en-US" dirty="0"/>
              <a:t> in historic Charleston, South Carolina. The conference is an exclusive drug education and enforcement conference highlighting an array of superior speakers with expert knowledge.  </a:t>
            </a:r>
          </a:p>
          <a:p>
            <a:r>
              <a:rPr lang="en-US" b="1" cap="all" dirty="0"/>
              <a:t>REGISTRATION </a:t>
            </a:r>
          </a:p>
          <a:p>
            <a:r>
              <a:rPr lang="en-US" dirty="0"/>
              <a:t>Early Registration: Will open in January of 2023!</a:t>
            </a:r>
          </a:p>
          <a:p>
            <a:endParaRPr lang="en-US" dirty="0"/>
          </a:p>
          <a:p>
            <a:r>
              <a:rPr lang="en-US" dirty="0">
                <a:hlinkClick r:id="rId2"/>
              </a:rPr>
              <a:t>https://www.emergingdrugtrends.com/about</a:t>
            </a:r>
            <a:endParaRPr lang="en-US" dirty="0"/>
          </a:p>
          <a:p>
            <a:endParaRPr lang="en-US"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r>
              <a:rPr lang="en-US" i="1" dirty="0"/>
              <a:t>SAVE</a:t>
            </a:r>
          </a:p>
          <a:p>
            <a:r>
              <a:rPr lang="en-US" i="1" dirty="0"/>
              <a:t>T H E</a:t>
            </a:r>
          </a:p>
          <a:p>
            <a:r>
              <a:rPr lang="en-US" i="1" dirty="0"/>
              <a:t>DATE</a:t>
            </a:r>
          </a:p>
          <a:p>
            <a:endParaRPr lang="en-US" dirty="0"/>
          </a:p>
        </p:txBody>
      </p:sp>
      <p:sp>
        <p:nvSpPr>
          <p:cNvPr id="2" name="Date Placeholder 1">
            <a:extLst>
              <a:ext uri="{FF2B5EF4-FFF2-40B4-BE49-F238E27FC236}">
                <a16:creationId xmlns:a16="http://schemas.microsoft.com/office/drawing/2014/main" id="{FCA4C9BF-0C70-497E-8C69-015FF6D11286}"/>
              </a:ext>
            </a:extLst>
          </p:cNvPr>
          <p:cNvSpPr>
            <a:spLocks noGrp="1"/>
          </p:cNvSpPr>
          <p:nvPr>
            <p:ph type="dt" sz="half" idx="2"/>
          </p:nvPr>
        </p:nvSpPr>
        <p:spPr/>
        <p:txBody>
          <a:bodyPr/>
          <a:lstStyle/>
          <a:p>
            <a:fld id="{ED02A1B5-AED9-4ED2-876C-3A6D7FD53219}" type="datetime1">
              <a:rPr lang="en-US" smtClean="0"/>
              <a:t>11/2/2022</a:t>
            </a:fld>
            <a:endParaRPr lang="en-US" dirty="0"/>
          </a:p>
        </p:txBody>
      </p:sp>
      <p:pic>
        <p:nvPicPr>
          <p:cNvPr id="7" name="Picture 6">
            <a:extLst>
              <a:ext uri="{FF2B5EF4-FFF2-40B4-BE49-F238E27FC236}">
                <a16:creationId xmlns:a16="http://schemas.microsoft.com/office/drawing/2014/main" id="{496AC2FF-2855-4F7D-8730-F2F7D2CB0827}"/>
              </a:ext>
            </a:extLst>
          </p:cNvPr>
          <p:cNvPicPr>
            <a:picLocks noChangeAspect="1"/>
          </p:cNvPicPr>
          <p:nvPr/>
        </p:nvPicPr>
        <p:blipFill>
          <a:blip r:embed="rId3"/>
          <a:stretch>
            <a:fillRect/>
          </a:stretch>
        </p:blipFill>
        <p:spPr>
          <a:xfrm>
            <a:off x="9024257" y="862692"/>
            <a:ext cx="2403022" cy="2403022"/>
          </a:xfrm>
          <a:prstGeom prst="rect">
            <a:avLst/>
          </a:prstGeom>
        </p:spPr>
      </p:pic>
    </p:spTree>
    <p:extLst>
      <p:ext uri="{BB962C8B-B14F-4D97-AF65-F5344CB8AC3E}">
        <p14:creationId xmlns:p14="http://schemas.microsoft.com/office/powerpoint/2010/main" val="3401371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0B3B79E1-1131-491C-9D79-4BFBEB2AEB21}" type="datetime1">
              <a:rPr lang="en-US" smtClean="0"/>
              <a:t>11/2/2022</a:t>
            </a:fld>
            <a:endParaRPr lang="en-US" dirty="0"/>
          </a:p>
        </p:txBody>
      </p:sp>
      <p:grpSp>
        <p:nvGrpSpPr>
          <p:cNvPr id="4" name="Group 3"/>
          <p:cNvGrpSpPr/>
          <p:nvPr/>
        </p:nvGrpSpPr>
        <p:grpSpPr>
          <a:xfrm>
            <a:off x="2249369" y="1352981"/>
            <a:ext cx="7693262" cy="2222899"/>
            <a:chOff x="244245" y="2753517"/>
            <a:chExt cx="7693262" cy="2222899"/>
          </a:xfrm>
        </p:grpSpPr>
        <p:pic>
          <p:nvPicPr>
            <p:cNvPr id="5" name="Picture 4" descr="Screen Shot 2018-09-13 at 5.09.40 PM.png"/>
            <p:cNvPicPr>
              <a:picLocks noChangeAspect="1"/>
            </p:cNvPicPr>
            <p:nvPr/>
          </p:nvPicPr>
          <p:blipFill rotWithShape="1">
            <a:blip r:embed="rId3">
              <a:extLst>
                <a:ext uri="{28A0092B-C50C-407E-A947-70E740481C1C}">
                  <a14:useLocalDpi xmlns:a14="http://schemas.microsoft.com/office/drawing/2010/main" val="0"/>
                </a:ext>
              </a:extLst>
            </a:blip>
            <a:srcRect l="-3194" t="-3060" r="-2442" b="-1901"/>
            <a:stretch/>
          </p:blipFill>
          <p:spPr>
            <a:xfrm>
              <a:off x="244245" y="2753517"/>
              <a:ext cx="2268637" cy="2222899"/>
            </a:xfrm>
            <a:prstGeom prst="rect">
              <a:avLst/>
            </a:prstGeom>
          </p:spPr>
        </p:pic>
        <p:pic>
          <p:nvPicPr>
            <p:cNvPr id="6" name="Picture 5"/>
            <p:cNvPicPr>
              <a:picLocks noChangeAspect="1"/>
            </p:cNvPicPr>
            <p:nvPr/>
          </p:nvPicPr>
          <p:blipFill>
            <a:blip r:embed="rId4"/>
            <a:stretch>
              <a:fillRect/>
            </a:stretch>
          </p:blipFill>
          <p:spPr>
            <a:xfrm>
              <a:off x="2512882" y="2969234"/>
              <a:ext cx="5424625" cy="1791467"/>
            </a:xfrm>
            <a:prstGeom prst="rect">
              <a:avLst/>
            </a:prstGeom>
          </p:spPr>
        </p:pic>
      </p:grpSp>
      <p:sp>
        <p:nvSpPr>
          <p:cNvPr id="7" name="TextBox 6"/>
          <p:cNvSpPr txBox="1"/>
          <p:nvPr/>
        </p:nvSpPr>
        <p:spPr>
          <a:xfrm>
            <a:off x="2209800" y="4271058"/>
            <a:ext cx="7772400" cy="1107996"/>
          </a:xfrm>
          <a:prstGeom prst="rect">
            <a:avLst/>
          </a:prstGeom>
          <a:noFill/>
        </p:spPr>
        <p:txBody>
          <a:bodyPr wrap="square" rtlCol="0">
            <a:spAutoFit/>
          </a:bodyPr>
          <a:lstStyle/>
          <a:p>
            <a:pPr algn="ctr"/>
            <a:r>
              <a:rPr lang="en-US" sz="2200" b="1" dirty="0">
                <a:solidFill>
                  <a:srgbClr val="00838B"/>
                </a:solidFill>
              </a:rPr>
              <a:t>1801 Main Street, 4th Floor • Columbia, South Carolina  29201</a:t>
            </a:r>
          </a:p>
          <a:p>
            <a:pPr algn="ctr"/>
            <a:r>
              <a:rPr lang="en-US" sz="2200" b="1" dirty="0">
                <a:solidFill>
                  <a:srgbClr val="00838B"/>
                </a:solidFill>
              </a:rPr>
              <a:t>telephone: 803-896-5555 • fax: 803-896-5558</a:t>
            </a:r>
          </a:p>
          <a:p>
            <a:pPr algn="ctr"/>
            <a:r>
              <a:rPr lang="en-US" sz="2200" b="1" dirty="0">
                <a:solidFill>
                  <a:srgbClr val="00838B"/>
                </a:solidFill>
              </a:rPr>
              <a:t>www.daodas.sc.gov</a:t>
            </a:r>
          </a:p>
        </p:txBody>
      </p:sp>
      <p:cxnSp>
        <p:nvCxnSpPr>
          <p:cNvPr id="8" name="Straight Connector 7"/>
          <p:cNvCxnSpPr/>
          <p:nvPr/>
        </p:nvCxnSpPr>
        <p:spPr>
          <a:xfrm>
            <a:off x="2324100" y="4271058"/>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324100" y="5379054"/>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066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54B877-B22A-4BE9-AD9A-C6D43DEC678F}"/>
              </a:ext>
            </a:extLst>
          </p:cNvPr>
          <p:cNvSpPr>
            <a:spLocks noGrp="1"/>
          </p:cNvSpPr>
          <p:nvPr>
            <p:ph idx="1"/>
          </p:nvPr>
        </p:nvSpPr>
        <p:spPr>
          <a:xfrm>
            <a:off x="261257" y="827315"/>
            <a:ext cx="11290663" cy="5725886"/>
          </a:xfrm>
        </p:spPr>
        <p:txBody>
          <a:bodyPr/>
          <a:lstStyle/>
          <a:p>
            <a:r>
              <a:rPr lang="en-US" dirty="0"/>
              <a:t>Each prevention staff member funded under the SABG Primary Prevention Set-aside shall enter data by the end of each week. However, minimal standards for timeliness are that all data must be entered monthly, with reporting complete by the eighth working day of the following month. If there is a need for an extension for data entry, a request shall be made by the agency to the DAODAS Manager of Prevention and Intervention Services at least five business days in advance of the deadline. </a:t>
            </a:r>
          </a:p>
          <a:p>
            <a:endParaRPr lang="en-US" sz="1200" dirty="0"/>
          </a:p>
          <a:p>
            <a:r>
              <a:rPr lang="en-US" dirty="0"/>
              <a:t>Minimum standards for accuracy of monthly data entered into the web-based reporting system are as follows: </a:t>
            </a:r>
          </a:p>
          <a:p>
            <a:r>
              <a:rPr lang="en-US" i="1" dirty="0"/>
              <a:t>a) </a:t>
            </a:r>
            <a:r>
              <a:rPr lang="en-US" dirty="0"/>
              <a:t>correct application of service categories (direct vs. indirect) and populations served; </a:t>
            </a:r>
          </a:p>
          <a:p>
            <a:r>
              <a:rPr lang="en-US" i="1" dirty="0"/>
              <a:t>b) </a:t>
            </a:r>
            <a:r>
              <a:rPr lang="en-US" dirty="0"/>
              <a:t>required monthly documentation of service hours for any organizational member or volunteer who is providing prevention services; </a:t>
            </a:r>
          </a:p>
          <a:p>
            <a:r>
              <a:rPr lang="en-US" i="1" dirty="0"/>
              <a:t>c) </a:t>
            </a:r>
            <a:r>
              <a:rPr lang="en-US" dirty="0"/>
              <a:t>Demographics of people served in prevention services as required for federal reporting; </a:t>
            </a:r>
          </a:p>
          <a:p>
            <a:r>
              <a:rPr lang="en-US" i="1" dirty="0"/>
              <a:t>d) </a:t>
            </a:r>
            <a:r>
              <a:rPr lang="en-US" dirty="0"/>
              <a:t>appropriate documentation of funding and reporting to ensure compliance. </a:t>
            </a:r>
          </a:p>
          <a:p>
            <a:endParaRPr lang="en-US" dirty="0"/>
          </a:p>
        </p:txBody>
      </p:sp>
      <p:sp>
        <p:nvSpPr>
          <p:cNvPr id="3" name="Date Placeholder 2">
            <a:extLst>
              <a:ext uri="{FF2B5EF4-FFF2-40B4-BE49-F238E27FC236}">
                <a16:creationId xmlns:a16="http://schemas.microsoft.com/office/drawing/2014/main" id="{D625E3E6-6C41-467E-93A8-42A3345BB5DE}"/>
              </a:ext>
            </a:extLst>
          </p:cNvPr>
          <p:cNvSpPr>
            <a:spLocks noGrp="1"/>
          </p:cNvSpPr>
          <p:nvPr>
            <p:ph type="dt" sz="half" idx="2"/>
          </p:nvPr>
        </p:nvSpPr>
        <p:spPr/>
        <p:txBody>
          <a:bodyPr/>
          <a:lstStyle/>
          <a:p>
            <a:fld id="{D32C9CBE-BB3D-4D4A-BBA2-C9CC33C12E4A}" type="datetime1">
              <a:rPr lang="en-US" smtClean="0"/>
              <a:t>11/2/2022</a:t>
            </a:fld>
            <a:endParaRPr lang="en-US" dirty="0"/>
          </a:p>
        </p:txBody>
      </p:sp>
    </p:spTree>
    <p:extLst>
      <p:ext uri="{BB962C8B-B14F-4D97-AF65-F5344CB8AC3E}">
        <p14:creationId xmlns:p14="http://schemas.microsoft.com/office/powerpoint/2010/main" val="901654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02D9B6-03EF-489B-B8EC-40D470E2F188}"/>
              </a:ext>
            </a:extLst>
          </p:cNvPr>
          <p:cNvSpPr>
            <a:spLocks noGrp="1"/>
          </p:cNvSpPr>
          <p:nvPr>
            <p:ph idx="1"/>
          </p:nvPr>
        </p:nvSpPr>
        <p:spPr>
          <a:xfrm>
            <a:off x="381001" y="957943"/>
            <a:ext cx="11146970" cy="5127171"/>
          </a:xfrm>
        </p:spPr>
        <p:txBody>
          <a:bodyPr/>
          <a:lstStyle/>
          <a:p>
            <a:r>
              <a:rPr lang="en-US" dirty="0"/>
              <a:t>Prevention providers are required to use the DAODAS Standard Survey </a:t>
            </a:r>
            <a:r>
              <a:rPr lang="en-US" i="1" dirty="0"/>
              <a:t>(provided separately) </a:t>
            </a:r>
            <a:r>
              <a:rPr lang="en-US" dirty="0"/>
              <a:t>as an evaluation tool for any multi-session education program aimed at youth ages 10 to 20. This applies to research-based and non-research-based programs. Program exceptions for the use of the DAODAS Standard Survey are noted and defined in the South Carolina Prevention Evaluation Handbook. There is a paper and online version of the survey available.</a:t>
            </a:r>
          </a:p>
          <a:p>
            <a:pPr marL="0" indent="0">
              <a:buNone/>
            </a:pPr>
            <a:r>
              <a:rPr lang="en-US" b="1" i="1" dirty="0"/>
              <a:t>**These are just a few highlights from the Manual, please read the entire document and contact DAODAS with any questions.</a:t>
            </a:r>
          </a:p>
          <a:p>
            <a:endParaRPr lang="en-US" dirty="0"/>
          </a:p>
        </p:txBody>
      </p:sp>
      <p:sp>
        <p:nvSpPr>
          <p:cNvPr id="3" name="Date Placeholder 2">
            <a:extLst>
              <a:ext uri="{FF2B5EF4-FFF2-40B4-BE49-F238E27FC236}">
                <a16:creationId xmlns:a16="http://schemas.microsoft.com/office/drawing/2014/main" id="{71EED9B8-5D59-432F-9452-23295D9D3971}"/>
              </a:ext>
            </a:extLst>
          </p:cNvPr>
          <p:cNvSpPr>
            <a:spLocks noGrp="1"/>
          </p:cNvSpPr>
          <p:nvPr>
            <p:ph type="dt" sz="half" idx="2"/>
          </p:nvPr>
        </p:nvSpPr>
        <p:spPr/>
        <p:txBody>
          <a:bodyPr/>
          <a:lstStyle/>
          <a:p>
            <a:fld id="{D32C9CBE-BB3D-4D4A-BBA2-C9CC33C12E4A}" type="datetime1">
              <a:rPr lang="en-US" smtClean="0"/>
              <a:t>11/2/2022</a:t>
            </a:fld>
            <a:endParaRPr lang="en-US" dirty="0"/>
          </a:p>
        </p:txBody>
      </p:sp>
    </p:spTree>
    <p:extLst>
      <p:ext uri="{BB962C8B-B14F-4D97-AF65-F5344CB8AC3E}">
        <p14:creationId xmlns:p14="http://schemas.microsoft.com/office/powerpoint/2010/main" val="3085130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D20183-0999-43F8-91DE-2DBAC030432D}"/>
              </a:ext>
            </a:extLst>
          </p:cNvPr>
          <p:cNvSpPr>
            <a:spLocks noGrp="1"/>
          </p:cNvSpPr>
          <p:nvPr>
            <p:ph idx="1"/>
          </p:nvPr>
        </p:nvSpPr>
        <p:spPr>
          <a:xfrm>
            <a:off x="359229" y="859971"/>
            <a:ext cx="11114314" cy="5693229"/>
          </a:xfrm>
        </p:spPr>
        <p:txBody>
          <a:bodyPr/>
          <a:lstStyle/>
          <a:p>
            <a:pPr algn="ctr"/>
            <a:r>
              <a:rPr lang="en-US" sz="2800" b="1" dirty="0">
                <a:solidFill>
                  <a:srgbClr val="00838B"/>
                </a:solidFill>
              </a:rPr>
              <a:t>AET Updates</a:t>
            </a:r>
          </a:p>
          <a:p>
            <a:r>
              <a:rPr lang="en-US" dirty="0">
                <a:solidFill>
                  <a:schemeClr val="tx1"/>
                </a:solidFill>
              </a:rPr>
              <a:t>Social media calendar was sent out for fall football/tailgate season</a:t>
            </a:r>
          </a:p>
          <a:p>
            <a:r>
              <a:rPr lang="en-US" dirty="0">
                <a:solidFill>
                  <a:schemeClr val="tx1"/>
                </a:solidFill>
              </a:rPr>
              <a:t>Working on updating holiday/winter social media calendar for December</a:t>
            </a:r>
          </a:p>
          <a:p>
            <a:r>
              <a:rPr lang="en-US" dirty="0">
                <a:solidFill>
                  <a:schemeClr val="tx1"/>
                </a:solidFill>
              </a:rPr>
              <a:t>AET Coordinator’s Meeting scheduled for November 8</a:t>
            </a:r>
            <a:r>
              <a:rPr lang="en-US" baseline="30000" dirty="0">
                <a:solidFill>
                  <a:schemeClr val="tx1"/>
                </a:solidFill>
              </a:rPr>
              <a:t>th</a:t>
            </a:r>
            <a:r>
              <a:rPr lang="en-US" dirty="0">
                <a:solidFill>
                  <a:schemeClr val="tx1"/>
                </a:solidFill>
              </a:rPr>
              <a:t> at LRADAC Education Center</a:t>
            </a:r>
          </a:p>
          <a:p>
            <a:pPr lvl="1"/>
            <a:r>
              <a:rPr lang="en-US" dirty="0">
                <a:solidFill>
                  <a:schemeClr val="tx1"/>
                </a:solidFill>
              </a:rPr>
              <a:t>AET 101 TOT</a:t>
            </a:r>
          </a:p>
          <a:p>
            <a:pPr lvl="1"/>
            <a:r>
              <a:rPr lang="en-US" dirty="0">
                <a:solidFill>
                  <a:schemeClr val="tx1"/>
                </a:solidFill>
              </a:rPr>
              <a:t>GMS </a:t>
            </a:r>
          </a:p>
          <a:p>
            <a:pPr lvl="1"/>
            <a:r>
              <a:rPr lang="en-US" dirty="0">
                <a:solidFill>
                  <a:schemeClr val="tx1"/>
                </a:solidFill>
              </a:rPr>
              <a:t>West Columbia Police Department presentation (updates on recent environmental scans)</a:t>
            </a:r>
          </a:p>
          <a:p>
            <a:pPr lvl="1"/>
            <a:r>
              <a:rPr lang="en-US" dirty="0">
                <a:solidFill>
                  <a:schemeClr val="tx1"/>
                </a:solidFill>
              </a:rPr>
              <a:t>AET Circuit Sharing</a:t>
            </a:r>
          </a:p>
          <a:p>
            <a:r>
              <a:rPr lang="en-US" dirty="0">
                <a:solidFill>
                  <a:schemeClr val="tx1"/>
                </a:solidFill>
              </a:rPr>
              <a:t>AET Training- November 9</a:t>
            </a:r>
          </a:p>
          <a:p>
            <a:pPr lvl="1"/>
            <a:r>
              <a:rPr lang="en-US" dirty="0">
                <a:solidFill>
                  <a:schemeClr val="tx1"/>
                </a:solidFill>
              </a:rPr>
              <a:t>AET 101 8:30 am- 12:30 pm</a:t>
            </a:r>
          </a:p>
          <a:p>
            <a:pPr lvl="1"/>
            <a:r>
              <a:rPr lang="en-US" dirty="0">
                <a:solidFill>
                  <a:schemeClr val="tx1"/>
                </a:solidFill>
              </a:rPr>
              <a:t>Fake and Fraudulent IDs 1:30-5:00 pm</a:t>
            </a:r>
          </a:p>
          <a:p>
            <a:pPr lvl="1"/>
            <a:r>
              <a:rPr lang="en-US" dirty="0"/>
              <a:t>Lynches River County Park, 5094 County Park Road, Cowards, SC 29530</a:t>
            </a:r>
          </a:p>
          <a:p>
            <a:pPr lvl="1"/>
            <a:r>
              <a:rPr lang="en-US" dirty="0">
                <a:solidFill>
                  <a:schemeClr val="tx1"/>
                </a:solidFill>
                <a:hlinkClick r:id="rId2"/>
              </a:rPr>
              <a:t>http://www.scoutoftheirhands.org/training-events--registration.html</a:t>
            </a:r>
            <a:endParaRPr lang="en-US" dirty="0">
              <a:solidFill>
                <a:schemeClr val="tx1"/>
              </a:solidFill>
            </a:endParaRPr>
          </a:p>
          <a:p>
            <a:pPr marL="201168" lvl="1" indent="0">
              <a:buNone/>
            </a:pPr>
            <a:endParaRPr lang="en-US" dirty="0">
              <a:solidFill>
                <a:schemeClr val="tx1"/>
              </a:solidFill>
            </a:endParaRPr>
          </a:p>
          <a:p>
            <a:pPr marL="201168" lvl="1" indent="0">
              <a:buNone/>
            </a:pPr>
            <a:r>
              <a:rPr lang="en-US" dirty="0">
                <a:solidFill>
                  <a:schemeClr val="tx1"/>
                </a:solidFill>
              </a:rPr>
              <a:t>Next meeting will be held January, 2023</a:t>
            </a:r>
          </a:p>
          <a:p>
            <a:pPr lvl="1"/>
            <a:endParaRPr lang="en-US" dirty="0">
              <a:solidFill>
                <a:schemeClr val="tx1"/>
              </a:solidFill>
            </a:endParaRPr>
          </a:p>
        </p:txBody>
      </p:sp>
      <p:sp>
        <p:nvSpPr>
          <p:cNvPr id="3" name="Date Placeholder 2">
            <a:extLst>
              <a:ext uri="{FF2B5EF4-FFF2-40B4-BE49-F238E27FC236}">
                <a16:creationId xmlns:a16="http://schemas.microsoft.com/office/drawing/2014/main" id="{D5F343C6-1BE3-47D8-864B-BE8C01A3D8D7}"/>
              </a:ext>
            </a:extLst>
          </p:cNvPr>
          <p:cNvSpPr>
            <a:spLocks noGrp="1"/>
          </p:cNvSpPr>
          <p:nvPr>
            <p:ph type="dt" sz="half" idx="2"/>
          </p:nvPr>
        </p:nvSpPr>
        <p:spPr/>
        <p:txBody>
          <a:bodyPr/>
          <a:lstStyle/>
          <a:p>
            <a:fld id="{D32C9CBE-BB3D-4D4A-BBA2-C9CC33C12E4A}" type="datetime1">
              <a:rPr lang="en-US" smtClean="0"/>
              <a:t>11/2/2022</a:t>
            </a:fld>
            <a:endParaRPr lang="en-US" dirty="0"/>
          </a:p>
        </p:txBody>
      </p:sp>
    </p:spTree>
    <p:extLst>
      <p:ext uri="{BB962C8B-B14F-4D97-AF65-F5344CB8AC3E}">
        <p14:creationId xmlns:p14="http://schemas.microsoft.com/office/powerpoint/2010/main" val="3870926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3C3F36-C02D-45A0-BD6E-5A14DD96C310}"/>
              </a:ext>
            </a:extLst>
          </p:cNvPr>
          <p:cNvSpPr>
            <a:spLocks noGrp="1"/>
          </p:cNvSpPr>
          <p:nvPr>
            <p:ph idx="1"/>
          </p:nvPr>
        </p:nvSpPr>
        <p:spPr>
          <a:xfrm>
            <a:off x="290456" y="1615639"/>
            <a:ext cx="11300529" cy="5026712"/>
          </a:xfrm>
        </p:spPr>
        <p:txBody>
          <a:bodyPr/>
          <a:lstStyle/>
          <a:p>
            <a:r>
              <a:rPr lang="en-US" dirty="0"/>
              <a:t>Synar Tobacco Enforcement Partnerships (STEP)</a:t>
            </a:r>
          </a:p>
          <a:p>
            <a:r>
              <a:rPr lang="en-US" dirty="0"/>
              <a:t>The SC STEP program is an incentives based program that incorporates current aspects of our state’s prevention system, the Synar study, merchant education, and mandated county tobacco compliance checks, with federal mandates and other tobacco control and enforcement initiatives, the Synar coverage study (federal requirement) and tobacco strategy incentives. (i.e., Tobacco Education Program, Point-of-Sale work, and Multi-Jurisdictional Law Enforcement Agreements). </a:t>
            </a:r>
          </a:p>
          <a:p>
            <a:r>
              <a:rPr lang="en-US" i="1" dirty="0"/>
              <a:t>The intent is for the STEP program to package tobacco enforcement best practices and requirements and provide financial incentives to encourage the use of best practices at the local level. </a:t>
            </a:r>
          </a:p>
          <a:p>
            <a:r>
              <a:rPr lang="en-US" dirty="0"/>
              <a:t>Each year, a portion of the Substance Abuse Block Grant (after the costs are reimbursed for the Synar study and bonuses) is divvied up and allocated based on the STEP-approved activities completed in each county.  </a:t>
            </a:r>
          </a:p>
          <a:p>
            <a:endParaRPr lang="en-US" dirty="0"/>
          </a:p>
          <a:p>
            <a:endParaRPr lang="en-US" dirty="0"/>
          </a:p>
          <a:p>
            <a:endParaRPr lang="en-US" dirty="0"/>
          </a:p>
        </p:txBody>
      </p:sp>
      <p:sp>
        <p:nvSpPr>
          <p:cNvPr id="3" name="Date Placeholder 2">
            <a:extLst>
              <a:ext uri="{FF2B5EF4-FFF2-40B4-BE49-F238E27FC236}">
                <a16:creationId xmlns:a16="http://schemas.microsoft.com/office/drawing/2014/main" id="{82FDC444-67CB-4FA4-95ED-92CA757AFC41}"/>
              </a:ext>
            </a:extLst>
          </p:cNvPr>
          <p:cNvSpPr>
            <a:spLocks noGrp="1"/>
          </p:cNvSpPr>
          <p:nvPr>
            <p:ph type="dt" sz="half" idx="2"/>
          </p:nvPr>
        </p:nvSpPr>
        <p:spPr/>
        <p:txBody>
          <a:bodyPr/>
          <a:lstStyle/>
          <a:p>
            <a:fld id="{D32C9CBE-BB3D-4D4A-BBA2-C9CC33C12E4A}" type="datetime1">
              <a:rPr lang="en-US" smtClean="0"/>
              <a:t>11/2/2022</a:t>
            </a:fld>
            <a:endParaRPr lang="en-US" dirty="0"/>
          </a:p>
        </p:txBody>
      </p:sp>
      <p:sp>
        <p:nvSpPr>
          <p:cNvPr id="4" name="Rectangle 3">
            <a:extLst>
              <a:ext uri="{FF2B5EF4-FFF2-40B4-BE49-F238E27FC236}">
                <a16:creationId xmlns:a16="http://schemas.microsoft.com/office/drawing/2014/main" id="{ABC9DB50-6383-4731-91EC-2E4AB2DC5311}"/>
              </a:ext>
            </a:extLst>
          </p:cNvPr>
          <p:cNvSpPr/>
          <p:nvPr/>
        </p:nvSpPr>
        <p:spPr>
          <a:xfrm>
            <a:off x="290457" y="835150"/>
            <a:ext cx="11300529" cy="461665"/>
          </a:xfrm>
          <a:prstGeom prst="rect">
            <a:avLst/>
          </a:prstGeom>
        </p:spPr>
        <p:txBody>
          <a:bodyPr wrap="square">
            <a:spAutoFit/>
          </a:bodyPr>
          <a:lstStyle/>
          <a:p>
            <a:pPr algn="ctr"/>
            <a:r>
              <a:rPr lang="en-US" sz="2400" b="1" dirty="0">
                <a:solidFill>
                  <a:srgbClr val="00838B"/>
                </a:solidFill>
              </a:rPr>
              <a:t>SYNAR and STEP Program Overview</a:t>
            </a:r>
          </a:p>
        </p:txBody>
      </p:sp>
    </p:spTree>
    <p:extLst>
      <p:ext uri="{BB962C8B-B14F-4D97-AF65-F5344CB8AC3E}">
        <p14:creationId xmlns:p14="http://schemas.microsoft.com/office/powerpoint/2010/main" val="3078839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2284D1-2EB3-4A4A-AC47-00E60009E234}"/>
              </a:ext>
            </a:extLst>
          </p:cNvPr>
          <p:cNvSpPr>
            <a:spLocks noGrp="1"/>
          </p:cNvSpPr>
          <p:nvPr>
            <p:ph idx="1"/>
          </p:nvPr>
        </p:nvSpPr>
        <p:spPr>
          <a:xfrm>
            <a:off x="322730" y="1333949"/>
            <a:ext cx="11229190" cy="5217458"/>
          </a:xfrm>
        </p:spPr>
        <p:txBody>
          <a:bodyPr/>
          <a:lstStyle/>
          <a:p>
            <a:r>
              <a:rPr lang="en-US" dirty="0"/>
              <a:t>Counties can earn STEP points for some or all of the following efforts:</a:t>
            </a:r>
          </a:p>
          <a:p>
            <a:r>
              <a:rPr lang="en-US" dirty="0"/>
              <a:t>• Conducting tobacco compliance checks,</a:t>
            </a:r>
          </a:p>
          <a:p>
            <a:r>
              <a:rPr lang="en-US" dirty="0"/>
              <a:t>• Reporting new tobacco outlets and cleaning their list frame,</a:t>
            </a:r>
          </a:p>
          <a:p>
            <a:r>
              <a:rPr lang="en-US" dirty="0"/>
              <a:t>• Merchant Education,</a:t>
            </a:r>
          </a:p>
          <a:p>
            <a:r>
              <a:rPr lang="en-US" dirty="0"/>
              <a:t>• Tobacco Education Program,</a:t>
            </a:r>
          </a:p>
          <a:p>
            <a:r>
              <a:rPr lang="en-US" dirty="0"/>
              <a:t>• Point-of-Sale Taskforce development,</a:t>
            </a:r>
          </a:p>
          <a:p>
            <a:r>
              <a:rPr lang="en-US" dirty="0"/>
              <a:t>• Merchant Pledge(s),</a:t>
            </a:r>
          </a:p>
          <a:p>
            <a:r>
              <a:rPr lang="en-US" dirty="0"/>
              <a:t>• Establishing multi-jurisdictional law enforcement agreements around tobacco.</a:t>
            </a:r>
          </a:p>
          <a:p>
            <a:r>
              <a:rPr lang="en-US" dirty="0"/>
              <a:t>Please use the following designated STEP email address to ask DAODAS questions regarding STEP: </a:t>
            </a:r>
            <a:r>
              <a:rPr lang="en-US" dirty="0">
                <a:hlinkClick r:id="rId2"/>
              </a:rPr>
              <a:t>daodas.stepprogram@daodas.sc.gov</a:t>
            </a:r>
            <a:endParaRPr lang="en-US" dirty="0"/>
          </a:p>
          <a:p>
            <a:r>
              <a:rPr lang="en-US" dirty="0"/>
              <a:t>Additionally, all templates, forms, and the new STEP Cover Sheet are on the SC Documents webpage: Search STEP</a:t>
            </a:r>
          </a:p>
        </p:txBody>
      </p:sp>
      <p:sp>
        <p:nvSpPr>
          <p:cNvPr id="3" name="Date Placeholder 2">
            <a:extLst>
              <a:ext uri="{FF2B5EF4-FFF2-40B4-BE49-F238E27FC236}">
                <a16:creationId xmlns:a16="http://schemas.microsoft.com/office/drawing/2014/main" id="{7348B899-B301-4283-945A-E517A96E5E7A}"/>
              </a:ext>
            </a:extLst>
          </p:cNvPr>
          <p:cNvSpPr>
            <a:spLocks noGrp="1"/>
          </p:cNvSpPr>
          <p:nvPr>
            <p:ph type="dt" sz="half" idx="2"/>
          </p:nvPr>
        </p:nvSpPr>
        <p:spPr/>
        <p:txBody>
          <a:bodyPr/>
          <a:lstStyle/>
          <a:p>
            <a:fld id="{D32C9CBE-BB3D-4D4A-BBA2-C9CC33C12E4A}" type="datetime1">
              <a:rPr lang="en-US" smtClean="0"/>
              <a:t>11/2/2022</a:t>
            </a:fld>
            <a:endParaRPr lang="en-US" dirty="0"/>
          </a:p>
        </p:txBody>
      </p:sp>
      <p:sp>
        <p:nvSpPr>
          <p:cNvPr id="4" name="Rectangle 3">
            <a:extLst>
              <a:ext uri="{FF2B5EF4-FFF2-40B4-BE49-F238E27FC236}">
                <a16:creationId xmlns:a16="http://schemas.microsoft.com/office/drawing/2014/main" id="{33B98F26-80A4-4BF0-B308-28CE226EB52E}"/>
              </a:ext>
            </a:extLst>
          </p:cNvPr>
          <p:cNvSpPr/>
          <p:nvPr/>
        </p:nvSpPr>
        <p:spPr>
          <a:xfrm>
            <a:off x="322730" y="699247"/>
            <a:ext cx="5411097" cy="461665"/>
          </a:xfrm>
          <a:prstGeom prst="rect">
            <a:avLst/>
          </a:prstGeom>
        </p:spPr>
        <p:txBody>
          <a:bodyPr wrap="square">
            <a:spAutoFit/>
          </a:bodyPr>
          <a:lstStyle/>
          <a:p>
            <a:r>
              <a:rPr lang="en-US" sz="2400" b="1" dirty="0">
                <a:solidFill>
                  <a:srgbClr val="00838B"/>
                </a:solidFill>
              </a:rPr>
              <a:t>SYNAR and STEP Program Overview</a:t>
            </a:r>
          </a:p>
        </p:txBody>
      </p:sp>
    </p:spTree>
    <p:extLst>
      <p:ext uri="{BB962C8B-B14F-4D97-AF65-F5344CB8AC3E}">
        <p14:creationId xmlns:p14="http://schemas.microsoft.com/office/powerpoint/2010/main" val="3837683192"/>
      </p:ext>
    </p:extLst>
  </p:cSld>
  <p:clrMapOvr>
    <a:masterClrMapping/>
  </p:clrMapOvr>
</p:sld>
</file>

<file path=ppt/theme/theme1.xml><?xml version="1.0" encoding="utf-8"?>
<a:theme xmlns:a="http://schemas.openxmlformats.org/drawingml/2006/main" name="DAODAS Master">
  <a:themeElements>
    <a:clrScheme name="SC DAODAS">
      <a:dk1>
        <a:sysClr val="windowText" lastClr="000000"/>
      </a:dk1>
      <a:lt1>
        <a:sysClr val="window" lastClr="FFFFFF"/>
      </a:lt1>
      <a:dk2>
        <a:srgbClr val="44546A"/>
      </a:dk2>
      <a:lt2>
        <a:srgbClr val="E7E6E6"/>
      </a:lt2>
      <a:accent1>
        <a:srgbClr val="015B8C"/>
      </a:accent1>
      <a:accent2>
        <a:srgbClr val="A6D96E"/>
      </a:accent2>
      <a:accent3>
        <a:srgbClr val="FFB610"/>
      </a:accent3>
      <a:accent4>
        <a:srgbClr val="015B8C"/>
      </a:accent4>
      <a:accent5>
        <a:srgbClr val="A6D96E"/>
      </a:accent5>
      <a:accent6>
        <a:srgbClr val="FFB610"/>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DAODAS Presentation Template WIDE.potx" id="{E7C8239D-E9D5-4F05-B2DB-DE9690BAC7D9}" vid="{5E3CAFF7-0D81-4915-969D-C4E22A36C00E}"/>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2262</Words>
  <Application>Microsoft Office PowerPoint</Application>
  <PresentationFormat>Widescreen</PresentationFormat>
  <Paragraphs>310</Paragraphs>
  <Slides>44</Slides>
  <Notes>3</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Arial</vt:lpstr>
      <vt:lpstr>Calibri</vt:lpstr>
      <vt:lpstr>Calibri Light</vt:lpstr>
      <vt:lpstr>inherit</vt:lpstr>
      <vt:lpstr>PT Serif</vt:lpstr>
      <vt:lpstr>Times New Roman</vt:lpstr>
      <vt:lpstr>DAODAS Master</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Naloxone saturation plan-Requirement of new SOR Grant</vt:lpstr>
      <vt:lpstr>PowerPoint Presentation</vt:lpstr>
      <vt:lpstr>PowerPoint Presentation</vt:lpstr>
      <vt:lpstr>PowerPoint Presentation</vt:lpstr>
      <vt:lpstr>PowerPoint Presentation</vt:lpstr>
      <vt:lpstr>Fake Pills Campaign Recap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Nienhius, Michelle</dc:creator>
  <cp:lastModifiedBy>Nienhius, Michelle</cp:lastModifiedBy>
  <cp:revision>17</cp:revision>
  <dcterms:created xsi:type="dcterms:W3CDTF">2022-11-02T01:57:31Z</dcterms:created>
  <dcterms:modified xsi:type="dcterms:W3CDTF">2022-11-03T02:42:38Z</dcterms:modified>
</cp:coreProperties>
</file>